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4"/>
  </p:notesMasterIdLst>
  <p:sldIdLst>
    <p:sldId id="256" r:id="rId2"/>
    <p:sldId id="282" r:id="rId3"/>
    <p:sldId id="263" r:id="rId4"/>
    <p:sldId id="292" r:id="rId5"/>
    <p:sldId id="293" r:id="rId6"/>
    <p:sldId id="297" r:id="rId7"/>
    <p:sldId id="304" r:id="rId8"/>
    <p:sldId id="305" r:id="rId9"/>
    <p:sldId id="303" r:id="rId10"/>
    <p:sldId id="312" r:id="rId11"/>
    <p:sldId id="313" r:id="rId12"/>
    <p:sldId id="29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82" d="100"/>
          <a:sy n="82" d="100"/>
        </p:scale>
        <p:origin x="682" y="72"/>
      </p:cViewPr>
      <p:guideLst/>
    </p:cSldViewPr>
  </p:slideViewPr>
  <p:notesTextViewPr>
    <p:cViewPr>
      <p:scale>
        <a:sx n="1" d="1"/>
        <a:sy n="1" d="1"/>
      </p:scale>
      <p:origin x="0" y="0"/>
    </p:cViewPr>
  </p:notesTextViewPr>
  <p:sorterViewPr>
    <p:cViewPr>
      <p:scale>
        <a:sx n="70" d="100"/>
        <a:sy n="70" d="100"/>
      </p:scale>
      <p:origin x="0" y="-77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22D01-EFD7-48D7-AE45-BADCD7119D30}"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702CF6-95EC-46E1-AB55-30679AB80BE2}" type="slidenum">
              <a:rPr lang="en-US" smtClean="0"/>
              <a:t>‹#›</a:t>
            </a:fld>
            <a:endParaRPr lang="en-US"/>
          </a:p>
        </p:txBody>
      </p:sp>
    </p:spTree>
    <p:extLst>
      <p:ext uri="{BB962C8B-B14F-4D97-AF65-F5344CB8AC3E}">
        <p14:creationId xmlns:p14="http://schemas.microsoft.com/office/powerpoint/2010/main" val="177026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0BFF235C-CF08-84EB-7D6B-97E7106C4891}"/>
              </a:ext>
            </a:extLst>
          </p:cNvPr>
          <p:cNvSpPr>
            <a:spLocks noGrp="1" noChangeArrowheads="1"/>
          </p:cNvSpPr>
          <p:nvPr>
            <p:ph type="sldNum" sz="quarter" idx="5"/>
          </p:nvPr>
        </p:nvSpPr>
        <p:spPr>
          <a:ln/>
        </p:spPr>
        <p:txBody>
          <a:bodyPr/>
          <a:lstStyle/>
          <a:p>
            <a:fld id="{9148FB2C-167D-476D-A9C0-164EE8898C35}" type="slidenum">
              <a:rPr lang="en-US" altLang="en-US"/>
              <a:pPr/>
              <a:t>2</a:t>
            </a:fld>
            <a:endParaRPr lang="en-US" altLang="en-US"/>
          </a:p>
        </p:txBody>
      </p:sp>
      <p:sp>
        <p:nvSpPr>
          <p:cNvPr id="44034" name="Rectangle 2">
            <a:extLst>
              <a:ext uri="{FF2B5EF4-FFF2-40B4-BE49-F238E27FC236}">
                <a16:creationId xmlns:a16="http://schemas.microsoft.com/office/drawing/2014/main" id="{6D85678C-8E59-E469-C141-27F5FA50EDA2}"/>
              </a:ext>
            </a:extLst>
          </p:cNvPr>
          <p:cNvSpPr>
            <a:spLocks noChangeArrowheads="1" noTextEdit="1"/>
          </p:cNvSpPr>
          <p:nvPr>
            <p:ph type="sldImg"/>
          </p:nvPr>
        </p:nvSpPr>
        <p:spPr>
          <a:xfrm>
            <a:off x="1139825" y="685800"/>
            <a:ext cx="4670425" cy="3503613"/>
          </a:xfrm>
          <a:ln/>
        </p:spPr>
      </p:sp>
      <p:sp>
        <p:nvSpPr>
          <p:cNvPr id="44035" name="Rectangle 3">
            <a:extLst>
              <a:ext uri="{FF2B5EF4-FFF2-40B4-BE49-F238E27FC236}">
                <a16:creationId xmlns:a16="http://schemas.microsoft.com/office/drawing/2014/main" id="{A96FDA12-CDA1-C063-BA93-ABCB36239BA7}"/>
              </a:ext>
            </a:extLst>
          </p:cNvPr>
          <p:cNvSpPr>
            <a:spLocks noGrp="1" noChangeArrowheads="1"/>
          </p:cNvSpPr>
          <p:nvPr>
            <p:ph type="body" idx="1"/>
          </p:nvPr>
        </p:nvSpPr>
        <p:spPr>
          <a:xfrm>
            <a:off x="915988" y="4419600"/>
            <a:ext cx="5111750" cy="4187825"/>
          </a:xfrm>
        </p:spPr>
        <p:txBody>
          <a:bodyPr lIns="91459" tIns="45729" rIns="91459" bIns="45729"/>
          <a:lstStyle/>
          <a:p>
            <a:r>
              <a:rPr lang="en-US" altLang="en-US"/>
              <a:t>Non-renewable energy sources include fossil fuels and nuclear sources that are essentially finite in the earth’s crust.  These represent the energy resource endowment for current and future generations.</a:t>
            </a:r>
          </a:p>
          <a:p>
            <a:endParaRPr lang="en-US" altLang="en-US"/>
          </a:p>
          <a:p>
            <a:r>
              <a:rPr lang="en-US" altLang="en-US"/>
              <a:t>These resources can be classified further as conventional and unconventional.  Unconventional resources are not currently exploited at significant levels generally because they can not be economically extracted and/or refined.  </a:t>
            </a:r>
          </a:p>
          <a:p>
            <a:endParaRPr lang="en-US" altLang="en-US"/>
          </a:p>
          <a:p>
            <a:r>
              <a:rPr lang="en-US" altLang="en-US"/>
              <a:t>Oil shale is source rock that has not yet released its oil.  In the 1970’s it was  thought to be the answer to US energy self-sufficiency.  Oil shale is pulverized and heated to 500 -1000 C (pyrolyzed, but the oil requires further upgrading before a refinery can use it as a feedstock.</a:t>
            </a:r>
          </a:p>
          <a:p>
            <a:endParaRPr lang="en-US" altLang="en-US"/>
          </a:p>
          <a:p>
            <a:r>
              <a:rPr lang="en-US" altLang="en-US"/>
              <a:t>Natural gas hydrates in marine sediment  are a mixture of methane and H2O frozen into solid crystalline state at water depths of approximately 500m.  It is derived from the decay of organic matter trapped in the sediment.  It has been estimated that this resource is as large as 2x all known fossil fuels.</a:t>
            </a:r>
          </a:p>
          <a:p>
            <a:endParaRPr lang="en-US" altLang="en-US"/>
          </a:p>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BD56F591-37CF-5939-D9EC-FC046B98F842}"/>
              </a:ext>
            </a:extLst>
          </p:cNvPr>
          <p:cNvSpPr>
            <a:spLocks noGrp="1" noChangeArrowheads="1"/>
          </p:cNvSpPr>
          <p:nvPr>
            <p:ph type="sldNum" sz="quarter" idx="5"/>
          </p:nvPr>
        </p:nvSpPr>
        <p:spPr>
          <a:ln/>
        </p:spPr>
        <p:txBody>
          <a:bodyPr/>
          <a:lstStyle/>
          <a:p>
            <a:fld id="{15CD88A2-96D4-4AA4-A62A-ECAB15DEB1E4}" type="slidenum">
              <a:rPr lang="en-US" altLang="en-US"/>
              <a:pPr/>
              <a:t>11</a:t>
            </a:fld>
            <a:endParaRPr lang="en-US" altLang="en-US"/>
          </a:p>
        </p:txBody>
      </p:sp>
      <p:sp>
        <p:nvSpPr>
          <p:cNvPr id="106498" name="Rectangle 2">
            <a:extLst>
              <a:ext uri="{FF2B5EF4-FFF2-40B4-BE49-F238E27FC236}">
                <a16:creationId xmlns:a16="http://schemas.microsoft.com/office/drawing/2014/main" id="{1750D1DF-9F6A-9DE5-F0D7-30178AE44BEE}"/>
              </a:ext>
            </a:extLst>
          </p:cNvPr>
          <p:cNvSpPr>
            <a:spLocks noChangeArrowheads="1" noTextEdit="1"/>
          </p:cNvSpPr>
          <p:nvPr>
            <p:ph type="sldImg"/>
          </p:nvPr>
        </p:nvSpPr>
        <p:spPr>
          <a:xfrm>
            <a:off x="1179513" y="695325"/>
            <a:ext cx="4638675" cy="3479800"/>
          </a:xfrm>
          <a:ln/>
        </p:spPr>
      </p:sp>
      <p:sp>
        <p:nvSpPr>
          <p:cNvPr id="106499" name="Rectangle 3">
            <a:extLst>
              <a:ext uri="{FF2B5EF4-FFF2-40B4-BE49-F238E27FC236}">
                <a16:creationId xmlns:a16="http://schemas.microsoft.com/office/drawing/2014/main" id="{026FA30A-F203-C639-A71D-5AFE5879C2E6}"/>
              </a:ext>
            </a:extLst>
          </p:cNvPr>
          <p:cNvSpPr>
            <a:spLocks noGrp="1" noChangeArrowheads="1"/>
          </p:cNvSpPr>
          <p:nvPr>
            <p:ph type="body" idx="1"/>
          </p:nvPr>
        </p:nvSpPr>
        <p:spPr>
          <a:xfrm>
            <a:off x="931863" y="4408488"/>
            <a:ext cx="5130800" cy="4175125"/>
          </a:xfrm>
        </p:spPr>
        <p:txBody>
          <a:bodyPr lIns="91433" tIns="45716" rIns="91433" bIns="45716"/>
          <a:lstStyle/>
          <a:p>
            <a:r>
              <a:rPr lang="en-US" altLang="en-US"/>
              <a:t>World Energy Consumption by Fuel Type, 1970-2020.  </a:t>
            </a:r>
          </a:p>
          <a:p>
            <a:endParaRPr lang="en-US" altLang="en-US"/>
          </a:p>
          <a:p>
            <a:r>
              <a:rPr lang="en-US" altLang="en-US"/>
              <a:t>Sources: History: Energy Information Administration (EIA), Office of Energy Markets and End Use, International Statistics Database and International Energy Annual 1997, DOE/ EIA-0219(97) (Washington, DC, April 1999). Projections: EIA, World Energy Projection System (2000).</a:t>
            </a:r>
          </a:p>
          <a:p>
            <a:r>
              <a:rPr lang="en-US" altLang="en-US"/>
              <a:t>Oil currently provides a larger share of world energy consumption than any other energy source and is expected to remain in that position throughout the forecast period. Its share of total energy consumption declines slightly, however, from 39 percent in 1997 to 38 percent in 2020, as countries in many parts of the world switch to natural gas and other fuels, particularly for electricity generation. </a:t>
            </a:r>
          </a:p>
          <a:p>
            <a:r>
              <a:rPr lang="en-US" altLang="en-US"/>
              <a:t>Natural gas remains the fastest growing component of primary world energy consumption. Over the IEO2000 forecast period, gas use is projected to more than double in the reference case, reaching 167 trillion cubic feet (Figure 7). The gas share of total energy consumption increases from 22 percent in 1997 to 29 percent in 2020. </a:t>
            </a:r>
          </a:p>
          <a:p>
            <a:r>
              <a:rPr lang="en-US" altLang="en-US"/>
              <a:t>http://www.eia.doe.gov/oiaf/ieo/index.html#highlights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94F129E5-F9B4-7E5D-AF30-88BEADD79EEF}"/>
              </a:ext>
            </a:extLst>
          </p:cNvPr>
          <p:cNvSpPr>
            <a:spLocks noGrp="1" noChangeArrowheads="1"/>
          </p:cNvSpPr>
          <p:nvPr>
            <p:ph type="sldNum" sz="quarter" idx="5"/>
          </p:nvPr>
        </p:nvSpPr>
        <p:spPr>
          <a:ln/>
        </p:spPr>
        <p:txBody>
          <a:bodyPr/>
          <a:lstStyle/>
          <a:p>
            <a:fld id="{00088E19-02AA-4E90-AAA4-EDF85F367647}" type="slidenum">
              <a:rPr lang="en-US" altLang="en-US"/>
              <a:pPr/>
              <a:t>12</a:t>
            </a:fld>
            <a:endParaRPr lang="en-US" altLang="en-US"/>
          </a:p>
        </p:txBody>
      </p:sp>
      <p:sp>
        <p:nvSpPr>
          <p:cNvPr id="74754" name="Rectangle 2">
            <a:extLst>
              <a:ext uri="{FF2B5EF4-FFF2-40B4-BE49-F238E27FC236}">
                <a16:creationId xmlns:a16="http://schemas.microsoft.com/office/drawing/2014/main" id="{3CEC9BB0-6A87-0612-2672-06DC6CFBC38F}"/>
              </a:ext>
            </a:extLst>
          </p:cNvPr>
          <p:cNvSpPr>
            <a:spLocks noChangeArrowheads="1" noTextEdit="1"/>
          </p:cNvSpPr>
          <p:nvPr>
            <p:ph type="sldImg"/>
          </p:nvPr>
        </p:nvSpPr>
        <p:spPr>
          <a:xfrm>
            <a:off x="1177925" y="695325"/>
            <a:ext cx="4638675" cy="3479800"/>
          </a:xfrm>
          <a:ln/>
        </p:spPr>
      </p:sp>
      <p:sp>
        <p:nvSpPr>
          <p:cNvPr id="74755" name="Rectangle 3">
            <a:extLst>
              <a:ext uri="{FF2B5EF4-FFF2-40B4-BE49-F238E27FC236}">
                <a16:creationId xmlns:a16="http://schemas.microsoft.com/office/drawing/2014/main" id="{E26341E8-154B-978B-3346-2BC29BA1FC51}"/>
              </a:ext>
            </a:extLst>
          </p:cNvPr>
          <p:cNvSpPr>
            <a:spLocks noGrp="1" noChangeArrowheads="1"/>
          </p:cNvSpPr>
          <p:nvPr>
            <p:ph type="body" idx="1"/>
          </p:nvPr>
        </p:nvSpPr>
        <p:spPr/>
        <p:txBody>
          <a:bodyPr/>
          <a:lstStyle/>
          <a:p>
            <a:r>
              <a:rPr lang="en-US" altLang="en-US"/>
              <a:t>In the International Energy Outlook (IEO) 2000 reference case, much of the growth in worldwide energy  use is projected for the developing world (Figure 3). In particular, energy  demand in developing Asia and Central and South America is projected  to more than double between 1997 and 2020. Both regions are expected  to sustain energy demand growth of more than 3 percent annually  throughout the forecast, accounting for more than one-half of the total projected increment in world energy consumption and 83 percent of the increment for the developing world alone. http://www.eia.doe.gov/oiaf/ieo/tbla1_a8.html</a:t>
            </a:r>
          </a:p>
          <a:p>
            <a:endParaRPr lang="en-US" altLang="en-US"/>
          </a:p>
          <a:p>
            <a:r>
              <a:rPr lang="en-US" altLang="en-US"/>
              <a:t>Sources: History: Energy Information Administration (EIA), International Energy Annual 1997, DOE/EIA-0219(97) (Washington, DC, April 1999). Projections: EIA, Annual Energy Outlook 2000, DOE/EIA-0383(2000) (Washington, DC, December 1999), Table A1; and World Energy Projection System (2000).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60EF4BC2-19D2-0E09-1AB0-C3D253036E01}"/>
              </a:ext>
            </a:extLst>
          </p:cNvPr>
          <p:cNvSpPr>
            <a:spLocks noGrp="1" noChangeArrowheads="1"/>
          </p:cNvSpPr>
          <p:nvPr>
            <p:ph type="sldNum" sz="quarter" idx="5"/>
          </p:nvPr>
        </p:nvSpPr>
        <p:spPr>
          <a:ln/>
        </p:spPr>
        <p:txBody>
          <a:bodyPr/>
          <a:lstStyle/>
          <a:p>
            <a:fld id="{C25A42DE-6BB7-4AEB-9A7F-96790A1941F1}" type="slidenum">
              <a:rPr lang="en-US" altLang="en-US"/>
              <a:pPr/>
              <a:t>3</a:t>
            </a:fld>
            <a:endParaRPr lang="en-US" altLang="en-US"/>
          </a:p>
        </p:txBody>
      </p:sp>
      <p:sp>
        <p:nvSpPr>
          <p:cNvPr id="12290" name="Rectangle 2">
            <a:extLst>
              <a:ext uri="{FF2B5EF4-FFF2-40B4-BE49-F238E27FC236}">
                <a16:creationId xmlns:a16="http://schemas.microsoft.com/office/drawing/2014/main" id="{51295CF0-3E99-91B2-18CD-8925A19EF933}"/>
              </a:ext>
            </a:extLst>
          </p:cNvPr>
          <p:cNvSpPr>
            <a:spLocks noChangeArrowheads="1" noTextEdit="1"/>
          </p:cNvSpPr>
          <p:nvPr>
            <p:ph type="sldImg"/>
          </p:nvPr>
        </p:nvSpPr>
        <p:spPr>
          <a:xfrm>
            <a:off x="1139825" y="685800"/>
            <a:ext cx="4670425" cy="3503613"/>
          </a:xfrm>
          <a:ln/>
        </p:spPr>
      </p:sp>
      <p:sp>
        <p:nvSpPr>
          <p:cNvPr id="12291" name="Rectangle 3">
            <a:extLst>
              <a:ext uri="{FF2B5EF4-FFF2-40B4-BE49-F238E27FC236}">
                <a16:creationId xmlns:a16="http://schemas.microsoft.com/office/drawing/2014/main" id="{FA09C595-C159-EC24-79AB-09F21B962C8E}"/>
              </a:ext>
            </a:extLst>
          </p:cNvPr>
          <p:cNvSpPr>
            <a:spLocks noGrp="1" noChangeArrowheads="1"/>
          </p:cNvSpPr>
          <p:nvPr>
            <p:ph type="body" idx="1"/>
          </p:nvPr>
        </p:nvSpPr>
        <p:spPr>
          <a:xfrm>
            <a:off x="915988" y="4419600"/>
            <a:ext cx="5111750" cy="4187825"/>
          </a:xfrm>
        </p:spPr>
        <p:txBody>
          <a:bodyPr lIns="91459" tIns="45729" rIns="91459" bIns="45729"/>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3153CE15-0105-7681-CFA5-4BE9EE711138}"/>
              </a:ext>
            </a:extLst>
          </p:cNvPr>
          <p:cNvSpPr>
            <a:spLocks noGrp="1" noChangeArrowheads="1"/>
          </p:cNvSpPr>
          <p:nvPr>
            <p:ph type="sldNum" sz="quarter" idx="5"/>
          </p:nvPr>
        </p:nvSpPr>
        <p:spPr>
          <a:ln/>
        </p:spPr>
        <p:txBody>
          <a:bodyPr/>
          <a:lstStyle/>
          <a:p>
            <a:fld id="{9C2D27AB-25AF-4B7A-AB81-1F75560C5FF6}" type="slidenum">
              <a:rPr lang="en-US" altLang="en-US"/>
              <a:pPr/>
              <a:t>4</a:t>
            </a:fld>
            <a:endParaRPr lang="en-US" altLang="en-US"/>
          </a:p>
        </p:txBody>
      </p:sp>
      <p:sp>
        <p:nvSpPr>
          <p:cNvPr id="77826" name="Rectangle 1026">
            <a:extLst>
              <a:ext uri="{FF2B5EF4-FFF2-40B4-BE49-F238E27FC236}">
                <a16:creationId xmlns:a16="http://schemas.microsoft.com/office/drawing/2014/main" id="{5898B7D9-81D4-F2D9-CC3C-D30C2160EBEA}"/>
              </a:ext>
            </a:extLst>
          </p:cNvPr>
          <p:cNvSpPr>
            <a:spLocks noChangeArrowheads="1" noTextEdit="1"/>
          </p:cNvSpPr>
          <p:nvPr>
            <p:ph type="sldImg"/>
          </p:nvPr>
        </p:nvSpPr>
        <p:spPr>
          <a:xfrm>
            <a:off x="1177925" y="695325"/>
            <a:ext cx="4638675" cy="3479800"/>
          </a:xfrm>
          <a:ln/>
        </p:spPr>
      </p:sp>
      <p:sp>
        <p:nvSpPr>
          <p:cNvPr id="77827" name="Rectangle 1027">
            <a:extLst>
              <a:ext uri="{FF2B5EF4-FFF2-40B4-BE49-F238E27FC236}">
                <a16:creationId xmlns:a16="http://schemas.microsoft.com/office/drawing/2014/main" id="{F83D791D-8197-611C-B0DC-B9A301D877EA}"/>
              </a:ext>
            </a:extLst>
          </p:cNvPr>
          <p:cNvSpPr>
            <a:spLocks noGrp="1" noChangeArrowheads="1"/>
          </p:cNvSpPr>
          <p:nvPr>
            <p:ph type="body" idx="1"/>
          </p:nvPr>
        </p:nvSpPr>
        <p:spPr/>
        <p:txBody>
          <a:bodyPr/>
          <a:lstStyle/>
          <a:p>
            <a:r>
              <a:rPr lang="en-US" altLang="en-US" sz="1000">
                <a:latin typeface="Arial" panose="020B0604020202020204" pitchFamily="34" charset="0"/>
              </a:rPr>
              <a:t>Source:  EIA, Long Term World Oil Supply (A Resource Base/Production Path Analysis) 07/28/2000, Authors: John Wood, Gary Long</a:t>
            </a:r>
            <a:endParaRPr lang="en-US" altLang="en-US"/>
          </a:p>
          <a:p>
            <a:endParaRPr lang="en-US" altLang="en-US" sz="1000">
              <a:latin typeface="Arial" panose="020B0604020202020204" pitchFamily="34" charset="0"/>
            </a:endParaRPr>
          </a:p>
          <a:p>
            <a:r>
              <a:rPr lang="en-US" altLang="en-US" sz="1000">
                <a:latin typeface="Arial" panose="020B0604020202020204" pitchFamily="34" charset="0"/>
              </a:rPr>
              <a:t>1.  The graph shows proved reserves and production of conventional oil for the lower-48 States and the continental shelf.</a:t>
            </a:r>
          </a:p>
          <a:p>
            <a:r>
              <a:rPr lang="en-US" altLang="en-US" sz="1000">
                <a:latin typeface="Arial" panose="020B0604020202020204" pitchFamily="34" charset="0"/>
              </a:rPr>
              <a:t>2.  M. King Hubbert, in his famous 1956 paper “Nuclear Energy and the Fossil Fuels” (</a:t>
            </a:r>
            <a:r>
              <a:rPr lang="en-US" altLang="en-US" sz="1000" i="1">
                <a:latin typeface="Arial" panose="020B0604020202020204" pitchFamily="34" charset="0"/>
              </a:rPr>
              <a:t>Drilling and Production Practices</a:t>
            </a:r>
            <a:r>
              <a:rPr lang="en-US" altLang="en-US" sz="1000">
                <a:latin typeface="Arial" panose="020B0604020202020204" pitchFamily="34" charset="0"/>
              </a:rPr>
              <a:t>, American Petroleum Institute, Washington, DC, 1956), predicted that Lower-48 States oil production would peak in 1965 if the assumed ultimate cumulative production were 150 billion barrels or in 1970 if the assumed ultimate cumulative production were 200 billion barrels.</a:t>
            </a:r>
          </a:p>
          <a:p>
            <a:r>
              <a:rPr lang="en-US" altLang="en-US" sz="1000">
                <a:latin typeface="Arial" panose="020B0604020202020204" pitchFamily="34" charset="0"/>
              </a:rPr>
              <a:t>3  For the United States, actual production peaked in 1970.</a:t>
            </a:r>
          </a:p>
          <a:p>
            <a:r>
              <a:rPr lang="en-US" altLang="en-US" sz="1000">
                <a:latin typeface="Arial" panose="020B0604020202020204" pitchFamily="34" charset="0"/>
              </a:rPr>
              <a:t>4. Hubbert also predicted that proved reserves of oil would peak before production peaked, and U.S. proved reserves did so in 1959.   These U.S. reserves and production peaks still look like they will be the all-time peaks.</a:t>
            </a:r>
          </a:p>
          <a:p>
            <a:r>
              <a:rPr lang="en-US" altLang="en-US" sz="1000">
                <a:latin typeface="Arial" panose="020B0604020202020204" pitchFamily="34" charset="0"/>
              </a:rPr>
              <a:t>5. The United States experience conforms to the expected nature of the production cycle of a finite resource - and conventional oil</a:t>
            </a:r>
            <a:r>
              <a:rPr lang="en-US" altLang="en-US" sz="1000" i="1">
                <a:latin typeface="Arial" panose="020B0604020202020204" pitchFamily="34" charset="0"/>
              </a:rPr>
              <a:t> is</a:t>
            </a:r>
            <a:r>
              <a:rPr lang="en-US" altLang="en-US" sz="1000">
                <a:latin typeface="Arial" panose="020B0604020202020204" pitchFamily="34" charset="0"/>
              </a:rPr>
              <a:t> a finite resource.</a:t>
            </a:r>
          </a:p>
          <a:p>
            <a:r>
              <a:rPr lang="en-US" altLang="en-US" sz="1000">
                <a:latin typeface="Arial" panose="020B0604020202020204" pitchFamily="34" charset="0"/>
              </a:rPr>
              <a:t>6.  Although market mechanisms such as higher prices and/or the application of new discovery, production, or end-use technologies might delay the peak and/or slow the decline, eventually production will peak and then fall for any finite resource.</a:t>
            </a:r>
          </a:p>
          <a:p>
            <a:r>
              <a:rPr lang="en-US" altLang="en-US" sz="1000">
                <a:latin typeface="Arial" panose="020B0604020202020204" pitchFamily="34" charset="0"/>
              </a:rPr>
              <a:t>7.  If one can estimate the ultimate cumulative production (ultimate recovery) and the rates of production increase up to the peak and decline after the peak, then it is straightforward to predict when the production peak will occur. We’ll demonstrate this later in the presentation.</a:t>
            </a:r>
            <a:endParaRPr lang="en-US" altLang="en-US">
              <a:latin typeface="Arial" panose="020B0604020202020204" pitchFamily="34" charset="0"/>
            </a:endParaRPr>
          </a:p>
          <a:p>
            <a:endParaRPr lang="en-US" altLang="en-US">
              <a:latin typeface="Arial" panose="020B0604020202020204" pitchFamily="34" charset="0"/>
            </a:endParaRPr>
          </a:p>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5BF8C147-28E0-23B5-D935-91826A37EB99}"/>
              </a:ext>
            </a:extLst>
          </p:cNvPr>
          <p:cNvSpPr>
            <a:spLocks noGrp="1" noChangeArrowheads="1"/>
          </p:cNvSpPr>
          <p:nvPr>
            <p:ph type="sldNum" sz="quarter" idx="5"/>
          </p:nvPr>
        </p:nvSpPr>
        <p:spPr>
          <a:ln/>
        </p:spPr>
        <p:txBody>
          <a:bodyPr/>
          <a:lstStyle/>
          <a:p>
            <a:fld id="{E526E02B-7B6D-4411-9904-AB9C393B0E98}" type="slidenum">
              <a:rPr lang="en-US" altLang="en-US"/>
              <a:pPr/>
              <a:t>5</a:t>
            </a:fld>
            <a:endParaRPr lang="en-US" altLang="en-US"/>
          </a:p>
        </p:txBody>
      </p:sp>
      <p:sp>
        <p:nvSpPr>
          <p:cNvPr id="75778" name="Rectangle 2">
            <a:extLst>
              <a:ext uri="{FF2B5EF4-FFF2-40B4-BE49-F238E27FC236}">
                <a16:creationId xmlns:a16="http://schemas.microsoft.com/office/drawing/2014/main" id="{91349B23-6087-6067-521F-F156E0E8BF92}"/>
              </a:ext>
            </a:extLst>
          </p:cNvPr>
          <p:cNvSpPr>
            <a:spLocks noChangeArrowheads="1" noTextEdit="1"/>
          </p:cNvSpPr>
          <p:nvPr>
            <p:ph type="sldImg"/>
          </p:nvPr>
        </p:nvSpPr>
        <p:spPr>
          <a:xfrm>
            <a:off x="1177925" y="695325"/>
            <a:ext cx="4638675" cy="3479800"/>
          </a:xfrm>
          <a:ln/>
        </p:spPr>
      </p:sp>
      <p:sp>
        <p:nvSpPr>
          <p:cNvPr id="75779" name="Rectangle 3">
            <a:extLst>
              <a:ext uri="{FF2B5EF4-FFF2-40B4-BE49-F238E27FC236}">
                <a16:creationId xmlns:a16="http://schemas.microsoft.com/office/drawing/2014/main" id="{445F7D82-DDBF-632B-AD7F-85347635B944}"/>
              </a:ext>
            </a:extLst>
          </p:cNvPr>
          <p:cNvSpPr>
            <a:spLocks noGrp="1" noChangeArrowheads="1"/>
          </p:cNvSpPr>
          <p:nvPr>
            <p:ph type="body" idx="1"/>
          </p:nvPr>
        </p:nvSpPr>
        <p:spPr/>
        <p:txBody>
          <a:bodyPr/>
          <a:lstStyle/>
          <a:p>
            <a:r>
              <a:rPr lang="en-US" altLang="en-US"/>
              <a:t>Source:  THE END OF CHEAP OIL  by Colin J. Campbell and Jean H. Laherrère, </a:t>
            </a:r>
            <a:r>
              <a:rPr lang="en-US" altLang="en-US" i="1"/>
              <a:t>Scientific American</a:t>
            </a:r>
            <a:r>
              <a:rPr lang="en-US" altLang="en-US"/>
              <a:t>, March 1998</a:t>
            </a:r>
          </a:p>
          <a:p>
            <a:endParaRPr lang="en-US" altLang="en-US"/>
          </a:p>
          <a:p>
            <a:r>
              <a:rPr lang="en-US" altLang="en-US"/>
              <a:t>The authors conclude that oil production will begin to decline before 2010.</a:t>
            </a:r>
          </a:p>
          <a:p>
            <a:pPr>
              <a:spcBef>
                <a:spcPct val="40000"/>
              </a:spcBef>
            </a:pPr>
            <a:r>
              <a:rPr lang="en-US" altLang="en-US"/>
              <a:t>One of the most recent - and controversial - projections of the world conventional oil resource production path used a Hubbert-like methodology. The estimators were Colin Campbell and Jean Laherrère, whose results were published in Scientific American (“The End of Cheap Oil?,” March 1998).</a:t>
            </a:r>
          </a:p>
          <a:p>
            <a:pPr>
              <a:spcBef>
                <a:spcPct val="40000"/>
              </a:spcBef>
            </a:pPr>
            <a:r>
              <a:rPr lang="en-US" altLang="en-US"/>
              <a:t>As shown in this graph, they predicted that world oil production would peak in 2004, very soon indeed.  However, Campbell-Laherrère made assumptions that not all analysts agree with, including their estimate of the world oil resource base (1.8 trillion barrels of recoverable oil).  </a:t>
            </a:r>
          </a:p>
          <a:p>
            <a:pPr>
              <a:spcBef>
                <a:spcPct val="40000"/>
              </a:spcBef>
            </a:pPr>
            <a:endParaRPr lang="en-US" altLang="en-US"/>
          </a:p>
          <a:p>
            <a:endParaRPr lang="en-US" altLang="en-US"/>
          </a:p>
          <a:p>
            <a:endParaRPr lang="en-US" altLang="en-US"/>
          </a:p>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6AA27590-D826-94B8-7C74-54F206D8E29F}"/>
              </a:ext>
            </a:extLst>
          </p:cNvPr>
          <p:cNvSpPr>
            <a:spLocks noGrp="1" noChangeArrowheads="1"/>
          </p:cNvSpPr>
          <p:nvPr>
            <p:ph type="sldNum" sz="quarter" idx="5"/>
          </p:nvPr>
        </p:nvSpPr>
        <p:spPr>
          <a:ln/>
        </p:spPr>
        <p:txBody>
          <a:bodyPr/>
          <a:lstStyle/>
          <a:p>
            <a:fld id="{DB5FBAE0-A5F3-4D23-B524-B8794FBC5E15}" type="slidenum">
              <a:rPr lang="en-US" altLang="en-US"/>
              <a:pPr/>
              <a:t>6</a:t>
            </a:fld>
            <a:endParaRPr lang="en-US" altLang="en-US"/>
          </a:p>
        </p:txBody>
      </p:sp>
      <p:sp>
        <p:nvSpPr>
          <p:cNvPr id="79874" name="Rectangle 2">
            <a:extLst>
              <a:ext uri="{FF2B5EF4-FFF2-40B4-BE49-F238E27FC236}">
                <a16:creationId xmlns:a16="http://schemas.microsoft.com/office/drawing/2014/main" id="{AB1BC5E1-AD3C-45A7-F824-566C41C9F4BB}"/>
              </a:ext>
            </a:extLst>
          </p:cNvPr>
          <p:cNvSpPr>
            <a:spLocks noChangeArrowheads="1" noTextEdit="1"/>
          </p:cNvSpPr>
          <p:nvPr>
            <p:ph type="sldImg"/>
          </p:nvPr>
        </p:nvSpPr>
        <p:spPr>
          <a:xfrm>
            <a:off x="1143000" y="685800"/>
            <a:ext cx="4638675" cy="3479800"/>
          </a:xfrm>
          <a:ln/>
        </p:spPr>
      </p:sp>
      <p:sp>
        <p:nvSpPr>
          <p:cNvPr id="79875" name="Rectangle 3">
            <a:extLst>
              <a:ext uri="{FF2B5EF4-FFF2-40B4-BE49-F238E27FC236}">
                <a16:creationId xmlns:a16="http://schemas.microsoft.com/office/drawing/2014/main" id="{2BFFBE47-2B8E-2B44-BA17-8BD9A0188A62}"/>
              </a:ext>
            </a:extLst>
          </p:cNvPr>
          <p:cNvSpPr>
            <a:spLocks noGrp="1" noChangeArrowheads="1"/>
          </p:cNvSpPr>
          <p:nvPr>
            <p:ph type="body" idx="1"/>
          </p:nvPr>
        </p:nvSpPr>
        <p:spPr/>
        <p:txBody>
          <a:bodyPr/>
          <a:lstStyle/>
          <a:p>
            <a:r>
              <a:rPr lang="en-US" altLang="en-US" sz="1000">
                <a:latin typeface="Arial" panose="020B0604020202020204" pitchFamily="34" charset="0"/>
              </a:rPr>
              <a:t>Source:  EIA, Long Term World Oil Supply (A Resource Base/Production Path Analysis) 07/28/2000, Authors: John Wood, Gary Long </a:t>
            </a:r>
          </a:p>
          <a:p>
            <a:r>
              <a:rPr lang="en-US" altLang="en-US" sz="1000">
                <a:latin typeface="Arial" panose="020B0604020202020204" pitchFamily="34" charset="0"/>
              </a:rPr>
              <a:t>1.  This summary graph shows all 12 long-term production scenarios based on the 4 annual production growth rates (0, 1, 2, and 3 percent) and the 3 USGS technically recoverable oil resource volumes (2,248, 3,003, and 3,896 billion barrels) equivalent to the 95 percent probable, mean (expected value), and a 5 percent probable volumes. </a:t>
            </a:r>
          </a:p>
          <a:p>
            <a:r>
              <a:rPr lang="en-US" altLang="en-US" sz="1000">
                <a:latin typeface="Arial" panose="020B0604020202020204" pitchFamily="34" charset="0"/>
              </a:rPr>
              <a:t>2.  The estimated peak year of production ranges from 2021 to 2067 (a span of 46 years) for the 1, 2, and 3 percent per year growth rates and the 3 resources volumes.  Including the 0 percent growth rate extends the estimated production peak range to 2112 (a span of 91 years).  For the mean resource and 2 percent production growth rate scenario, which reflect the expected resource volume and the recently experienced production growth rate, the peak occurs in 2037.</a:t>
            </a:r>
          </a:p>
          <a:p>
            <a:r>
              <a:rPr lang="en-US" altLang="en-US" sz="1000">
                <a:latin typeface="Arial" panose="020B0604020202020204" pitchFamily="34" charset="0"/>
              </a:rPr>
              <a:t>3. Market feedback mechanisms might smooth and flatten the sharp production peaks as the actual production paths play out, moving the peaks earlier in time.</a:t>
            </a:r>
          </a:p>
          <a:p>
            <a:r>
              <a:rPr lang="en-US" altLang="en-US" sz="1000">
                <a:latin typeface="Arial" panose="020B0604020202020204" pitchFamily="34" charset="0"/>
              </a:rPr>
              <a:t>4. The peak year would be delayed by discovery of a larger recoverable conventional resource base than is currently estimated, or it could occur earlier with accelerated production rates.  It may also vary as global oil demand varies. For example, if demand for oil weakens for economic reasons or because substitutes for conventional oil gain market share, the conventional oil production growth rate may decline and result in a later peak.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EA69E6D5-E09E-1928-5AE2-0B90CFFCD6E8}"/>
              </a:ext>
            </a:extLst>
          </p:cNvPr>
          <p:cNvSpPr>
            <a:spLocks noGrp="1" noChangeArrowheads="1"/>
          </p:cNvSpPr>
          <p:nvPr>
            <p:ph type="sldNum" sz="quarter" idx="5"/>
          </p:nvPr>
        </p:nvSpPr>
        <p:spPr>
          <a:ln/>
        </p:spPr>
        <p:txBody>
          <a:bodyPr/>
          <a:lstStyle/>
          <a:p>
            <a:fld id="{F0B2EC31-62F1-41E2-923F-89A9C96CCF79}" type="slidenum">
              <a:rPr lang="en-US" altLang="en-US"/>
              <a:pPr/>
              <a:t>7</a:t>
            </a:fld>
            <a:endParaRPr lang="en-US" altLang="en-US"/>
          </a:p>
        </p:txBody>
      </p:sp>
      <p:sp>
        <p:nvSpPr>
          <p:cNvPr id="91138" name="Rectangle 2">
            <a:extLst>
              <a:ext uri="{FF2B5EF4-FFF2-40B4-BE49-F238E27FC236}">
                <a16:creationId xmlns:a16="http://schemas.microsoft.com/office/drawing/2014/main" id="{24B53E21-63B7-026A-CCC1-2F730293A176}"/>
              </a:ext>
            </a:extLst>
          </p:cNvPr>
          <p:cNvSpPr>
            <a:spLocks noChangeArrowheads="1" noTextEdit="1"/>
          </p:cNvSpPr>
          <p:nvPr>
            <p:ph type="sldImg"/>
          </p:nvPr>
        </p:nvSpPr>
        <p:spPr>
          <a:xfrm>
            <a:off x="1177925" y="695325"/>
            <a:ext cx="4638675" cy="3479800"/>
          </a:xfrm>
          <a:ln/>
        </p:spPr>
      </p:sp>
      <p:sp>
        <p:nvSpPr>
          <p:cNvPr id="91139" name="Rectangle 3">
            <a:extLst>
              <a:ext uri="{FF2B5EF4-FFF2-40B4-BE49-F238E27FC236}">
                <a16:creationId xmlns:a16="http://schemas.microsoft.com/office/drawing/2014/main" id="{79642464-5445-E420-64F5-FF29447FBC95}"/>
              </a:ext>
            </a:extLst>
          </p:cNvPr>
          <p:cNvSpPr>
            <a:spLocks noGrp="1" noChangeArrowheads="1"/>
          </p:cNvSpPr>
          <p:nvPr>
            <p:ph type="body" idx="1"/>
          </p:nvPr>
        </p:nvSpPr>
        <p:spPr/>
        <p:txBody>
          <a:bodyPr/>
          <a:lstStyle/>
          <a:p>
            <a:r>
              <a:rPr lang="en-US" altLang="en-US"/>
              <a:t>Source:  KEY WORLD ENERGY STATISTICS  from the IEA</a:t>
            </a:r>
          </a:p>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CBE80020-7566-188A-373F-B657238D8091}"/>
              </a:ext>
            </a:extLst>
          </p:cNvPr>
          <p:cNvSpPr>
            <a:spLocks noGrp="1" noChangeArrowheads="1"/>
          </p:cNvSpPr>
          <p:nvPr>
            <p:ph type="sldNum" sz="quarter" idx="5"/>
          </p:nvPr>
        </p:nvSpPr>
        <p:spPr>
          <a:ln/>
        </p:spPr>
        <p:txBody>
          <a:bodyPr/>
          <a:lstStyle/>
          <a:p>
            <a:fld id="{1EC14610-8EB2-4569-8B3C-CEE2B9448A89}" type="slidenum">
              <a:rPr lang="en-US" altLang="en-US"/>
              <a:pPr/>
              <a:t>8</a:t>
            </a:fld>
            <a:endParaRPr lang="en-US" altLang="en-US"/>
          </a:p>
        </p:txBody>
      </p:sp>
      <p:sp>
        <p:nvSpPr>
          <p:cNvPr id="90114" name="Rectangle 1026">
            <a:extLst>
              <a:ext uri="{FF2B5EF4-FFF2-40B4-BE49-F238E27FC236}">
                <a16:creationId xmlns:a16="http://schemas.microsoft.com/office/drawing/2014/main" id="{D7602ADF-28B1-7D49-5581-CC73D0E6D0F0}"/>
              </a:ext>
            </a:extLst>
          </p:cNvPr>
          <p:cNvSpPr>
            <a:spLocks noChangeArrowheads="1" noTextEdit="1"/>
          </p:cNvSpPr>
          <p:nvPr>
            <p:ph type="sldImg"/>
          </p:nvPr>
        </p:nvSpPr>
        <p:spPr>
          <a:xfrm>
            <a:off x="1177925" y="695325"/>
            <a:ext cx="4638675" cy="3479800"/>
          </a:xfrm>
          <a:ln/>
        </p:spPr>
      </p:sp>
      <p:sp>
        <p:nvSpPr>
          <p:cNvPr id="90115" name="Rectangle 1027">
            <a:extLst>
              <a:ext uri="{FF2B5EF4-FFF2-40B4-BE49-F238E27FC236}">
                <a16:creationId xmlns:a16="http://schemas.microsoft.com/office/drawing/2014/main" id="{0E4C40D9-D6B1-F22E-536B-727D1C786678}"/>
              </a:ext>
            </a:extLst>
          </p:cNvPr>
          <p:cNvSpPr>
            <a:spLocks noGrp="1" noChangeArrowheads="1"/>
          </p:cNvSpPr>
          <p:nvPr>
            <p:ph type="body" idx="1"/>
          </p:nvPr>
        </p:nvSpPr>
        <p:spPr/>
        <p:txBody>
          <a:bodyPr/>
          <a:lstStyle/>
          <a:p>
            <a:r>
              <a:rPr lang="en-US" altLang="en-US"/>
              <a:t>Source:  KEY WORLD ENERGY STATISTICS  from the IEA</a:t>
            </a:r>
          </a:p>
          <a:p>
            <a:endParaRPr lang="en-US" altLang="en-US" b="1">
              <a:latin typeface="Futura-ExtraBold"/>
            </a:endParaRPr>
          </a:p>
          <a:p>
            <a:r>
              <a:rPr lang="en-US" altLang="en-US">
                <a:latin typeface="AGaramond-Regular"/>
              </a:rPr>
              <a:t>Oil remains the dominant fuel in the primary energy mix with a share</a:t>
            </a:r>
          </a:p>
          <a:p>
            <a:r>
              <a:rPr lang="en-US" altLang="en-US">
                <a:latin typeface="AGaramond-Regular"/>
              </a:rPr>
              <a:t>of 40% in 2020, as a result of 1.9% annual growth over the projection</a:t>
            </a:r>
          </a:p>
          <a:p>
            <a:r>
              <a:rPr lang="en-US" altLang="en-US">
                <a:latin typeface="AGaramond-Regular"/>
              </a:rPr>
              <a:t>period. This is almost identical to its share today. The volume of world oil</a:t>
            </a:r>
          </a:p>
          <a:p>
            <a:r>
              <a:rPr lang="en-US" altLang="en-US">
                <a:latin typeface="AGaramond-Regular"/>
              </a:rPr>
              <a:t>demand is projected at close to 115 million barrels per day in 2020,</a:t>
            </a:r>
          </a:p>
          <a:p>
            <a:r>
              <a:rPr lang="en-US" altLang="en-US">
                <a:latin typeface="AGaramond-Regular"/>
              </a:rPr>
              <a:t>compared to 75 mb/d in 1997. In the OECD countries, the transport</a:t>
            </a:r>
          </a:p>
          <a:p>
            <a:r>
              <a:rPr lang="en-US" altLang="en-US">
                <a:latin typeface="AGaramond-Regular"/>
              </a:rPr>
              <a:t>sector accounts for all oil-demand growth. In non-OECD regions,</a:t>
            </a:r>
          </a:p>
          <a:p>
            <a:r>
              <a:rPr lang="en-US" altLang="en-US">
                <a:latin typeface="AGaramond-Regular"/>
              </a:rPr>
              <a:t>transportation accounts for most of the growth in oil use, but the</a:t>
            </a:r>
          </a:p>
          <a:p>
            <a:r>
              <a:rPr lang="en-US" altLang="en-US">
                <a:latin typeface="AGaramond-Regular"/>
              </a:rPr>
              <a:t>household, industry and power-generation sectors also contribute.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7026B1A1-8005-76AD-3196-E3DBD3D9430A}"/>
              </a:ext>
            </a:extLst>
          </p:cNvPr>
          <p:cNvSpPr>
            <a:spLocks noGrp="1" noChangeArrowheads="1"/>
          </p:cNvSpPr>
          <p:nvPr>
            <p:ph type="sldNum" sz="quarter" idx="5"/>
          </p:nvPr>
        </p:nvSpPr>
        <p:spPr>
          <a:ln/>
        </p:spPr>
        <p:txBody>
          <a:bodyPr/>
          <a:lstStyle/>
          <a:p>
            <a:fld id="{EFE928BE-A53B-4AA0-B31D-81532C5A18C9}" type="slidenum">
              <a:rPr lang="en-US" altLang="en-US"/>
              <a:pPr/>
              <a:t>9</a:t>
            </a:fld>
            <a:endParaRPr lang="en-US" altLang="en-US"/>
          </a:p>
        </p:txBody>
      </p:sp>
      <p:sp>
        <p:nvSpPr>
          <p:cNvPr id="87042" name="Rectangle 1026">
            <a:extLst>
              <a:ext uri="{FF2B5EF4-FFF2-40B4-BE49-F238E27FC236}">
                <a16:creationId xmlns:a16="http://schemas.microsoft.com/office/drawing/2014/main" id="{14A8B611-AF42-565A-9F4C-416DE96C54E6}"/>
              </a:ext>
            </a:extLst>
          </p:cNvPr>
          <p:cNvSpPr>
            <a:spLocks noChangeArrowheads="1" noTextEdit="1"/>
          </p:cNvSpPr>
          <p:nvPr>
            <p:ph type="sldImg"/>
          </p:nvPr>
        </p:nvSpPr>
        <p:spPr>
          <a:xfrm>
            <a:off x="1177925" y="695325"/>
            <a:ext cx="4638675" cy="3479800"/>
          </a:xfrm>
          <a:ln/>
        </p:spPr>
      </p:sp>
      <p:sp>
        <p:nvSpPr>
          <p:cNvPr id="87043" name="Rectangle 1027">
            <a:extLst>
              <a:ext uri="{FF2B5EF4-FFF2-40B4-BE49-F238E27FC236}">
                <a16:creationId xmlns:a16="http://schemas.microsoft.com/office/drawing/2014/main" id="{DF716BFA-784F-537B-BC6A-9F8D05EBFADE}"/>
              </a:ext>
            </a:extLst>
          </p:cNvPr>
          <p:cNvSpPr>
            <a:spLocks noGrp="1" noChangeArrowheads="1"/>
          </p:cNvSpPr>
          <p:nvPr>
            <p:ph type="body" idx="1"/>
          </p:nvPr>
        </p:nvSpPr>
        <p:spPr/>
        <p:txBody>
          <a:bodyPr/>
          <a:lstStyle/>
          <a:p>
            <a:r>
              <a:rPr lang="en-US" altLang="en-US"/>
              <a:t>Source:  KEY WORLD ENERGY STATISTICS  from the IEA</a:t>
            </a:r>
          </a:p>
          <a:p>
            <a:r>
              <a:rPr lang="en-US" altLang="en-US"/>
              <a:t>http://www.iea.org/statist/keyworld/keystats.htm</a:t>
            </a:r>
          </a:p>
          <a:p>
            <a:r>
              <a:rPr lang="en-US" altLang="en-US"/>
              <a:t>1 Mtoe (million tonnes of oil equivalents) = 4.1868 x 10 4 TJ (tera Joules) =  10 7 Gcal</a:t>
            </a:r>
          </a:p>
          <a:p>
            <a:r>
              <a:rPr lang="en-US" alt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C57AE2CF-1637-1D9A-31A0-704181BF76FE}"/>
              </a:ext>
            </a:extLst>
          </p:cNvPr>
          <p:cNvSpPr>
            <a:spLocks noGrp="1" noChangeArrowheads="1"/>
          </p:cNvSpPr>
          <p:nvPr>
            <p:ph type="sldNum" sz="quarter" idx="5"/>
          </p:nvPr>
        </p:nvSpPr>
        <p:spPr>
          <a:ln/>
        </p:spPr>
        <p:txBody>
          <a:bodyPr/>
          <a:lstStyle/>
          <a:p>
            <a:fld id="{13DCBDEA-F1C1-4833-9927-67D049DFF7B3}" type="slidenum">
              <a:rPr lang="en-US" altLang="en-US"/>
              <a:pPr/>
              <a:t>10</a:t>
            </a:fld>
            <a:endParaRPr lang="en-US" altLang="en-US"/>
          </a:p>
        </p:txBody>
      </p:sp>
      <p:sp>
        <p:nvSpPr>
          <p:cNvPr id="104450" name="Rectangle 2050">
            <a:extLst>
              <a:ext uri="{FF2B5EF4-FFF2-40B4-BE49-F238E27FC236}">
                <a16:creationId xmlns:a16="http://schemas.microsoft.com/office/drawing/2014/main" id="{E560355F-FDB4-B073-F79B-4F092002A1FC}"/>
              </a:ext>
            </a:extLst>
          </p:cNvPr>
          <p:cNvSpPr>
            <a:spLocks noChangeArrowheads="1" noTextEdit="1"/>
          </p:cNvSpPr>
          <p:nvPr>
            <p:ph type="sldImg"/>
          </p:nvPr>
        </p:nvSpPr>
        <p:spPr>
          <a:xfrm>
            <a:off x="1179513" y="695325"/>
            <a:ext cx="4638675" cy="3479800"/>
          </a:xfrm>
          <a:ln/>
        </p:spPr>
      </p:sp>
      <p:sp>
        <p:nvSpPr>
          <p:cNvPr id="104451" name="Rectangle 2051">
            <a:extLst>
              <a:ext uri="{FF2B5EF4-FFF2-40B4-BE49-F238E27FC236}">
                <a16:creationId xmlns:a16="http://schemas.microsoft.com/office/drawing/2014/main" id="{A19385BD-E7F4-5827-90A5-EED469D1B999}"/>
              </a:ext>
            </a:extLst>
          </p:cNvPr>
          <p:cNvSpPr>
            <a:spLocks noGrp="1" noChangeArrowheads="1"/>
          </p:cNvSpPr>
          <p:nvPr>
            <p:ph type="body" idx="1"/>
          </p:nvPr>
        </p:nvSpPr>
        <p:spPr>
          <a:xfrm>
            <a:off x="931863" y="4408488"/>
            <a:ext cx="5130800" cy="4175125"/>
          </a:xfrm>
        </p:spPr>
        <p:txBody>
          <a:bodyPr lIns="91433" tIns="45716" rIns="91433" bIns="45716"/>
          <a:lstStyle/>
          <a:p>
            <a:r>
              <a:rPr lang="en-US" altLang="en-US"/>
              <a:t>http://www.eia.doe.gov/oiaf/ieo/index.html#highlights</a:t>
            </a:r>
          </a:p>
          <a:p>
            <a:r>
              <a:rPr lang="en-US" altLang="en-US"/>
              <a:t>World Energy Consumption, 1970-2020.  </a:t>
            </a:r>
          </a:p>
          <a:p>
            <a:r>
              <a:rPr lang="en-US" altLang="en-US"/>
              <a:t>Sources:  History: Energy Information Administration (EIA), Office of Energy Markets and End Use, International Statistics Database and International Energy Annual 1997, DOE/ EIA-0219(97)  (Washington, DC, April 1999). Projections: EIA, World Energy Projection System (2000).</a:t>
            </a:r>
          </a:p>
          <a:p>
            <a:r>
              <a:rPr lang="en-US" altLang="en-US"/>
              <a:t>In the reference case projections for the International Energy Outlook 2000 (IEO2000), world energy consumption increases by 60 percent over a 23-year forecast period, from 1997 to 2020. Energy use worldwide increases from 380 quadrillion British thermal units (Btu) in 1997 to 608 quadrillion Btu in 2020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EE8D7-9B1E-4DD0-9116-C4FB82E0D09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a:extLst>
              <a:ext uri="{FF2B5EF4-FFF2-40B4-BE49-F238E27FC236}">
                <a16:creationId xmlns:a16="http://schemas.microsoft.com/office/drawing/2014/main" id="{35C5B04A-B074-4613-9EC0-0475894681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a:extLst>
              <a:ext uri="{FF2B5EF4-FFF2-40B4-BE49-F238E27FC236}">
                <a16:creationId xmlns:a16="http://schemas.microsoft.com/office/drawing/2014/main" id="{18A04F93-A123-4C7A-8975-1E69212B32B1}"/>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FBF6537E-F404-488D-A568-246B109B45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1FDA05-BF65-4EF2-BF82-D8302740CBEA}"/>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267099440"/>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64651-C1CB-4E16-BBB7-0A73D9FEEB6D}"/>
              </a:ext>
            </a:extLst>
          </p:cNvPr>
          <p:cNvSpPr>
            <a:spLocks noGrp="1"/>
          </p:cNvSpPr>
          <p:nvPr>
            <p:ph type="title"/>
          </p:nvPr>
        </p:nvSpPr>
        <p:spPr/>
        <p:txBody>
          <a:bodyPr/>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3786AF8C-B1F3-4EF2-ACA7-C6B31EFAC9E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26557B2F-7AE5-4B4F-A3FE-A6952CEE8907}"/>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15A5F183-3000-4D58-8CFD-1B5ADD27D4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403F7-C530-4E9C-A1A4-4F52DA8ED5A5}"/>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41458084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634074-EC15-4EA9-9703-BCAAA753854C}"/>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E4B017DB-1F9E-4A26-81B3-610E7528306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48F1C777-BF51-43BF-8028-5FD6E766456D}"/>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63AD4FA9-FFAE-43C1-839C-B0AED0DDF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6E8727-C359-4A22-B13D-8D7292F0B4A6}"/>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486053098"/>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D8431D-FDDE-08B1-E8CA-63527927B8DD}"/>
              </a:ext>
            </a:extLst>
          </p:cNvPr>
          <p:cNvSpPr>
            <a:spLocks noGrp="1"/>
          </p:cNvSpPr>
          <p:nvPr>
            <p:ph type="title"/>
          </p:nvPr>
        </p:nvSpPr>
        <p:spPr>
          <a:xfrm>
            <a:off x="914400" y="609600"/>
            <a:ext cx="10363200" cy="1143000"/>
          </a:xfrm>
        </p:spPr>
        <p:txBody>
          <a:bodyPr/>
          <a:lstStyle/>
          <a:p>
            <a:r>
              <a:rPr lang="ru-RU"/>
              <a:t>Образец заголовка</a:t>
            </a:r>
            <a:endParaRPr lang="en-US"/>
          </a:p>
        </p:txBody>
      </p:sp>
      <p:sp>
        <p:nvSpPr>
          <p:cNvPr id="3" name="Таблица 2">
            <a:extLst>
              <a:ext uri="{FF2B5EF4-FFF2-40B4-BE49-F238E27FC236}">
                <a16:creationId xmlns:a16="http://schemas.microsoft.com/office/drawing/2014/main" id="{08D8B988-2C0D-A1BA-5CAC-D9707ED2B5FB}"/>
              </a:ext>
            </a:extLst>
          </p:cNvPr>
          <p:cNvSpPr>
            <a:spLocks noGrp="1"/>
          </p:cNvSpPr>
          <p:nvPr>
            <p:ph type="tbl" idx="1"/>
          </p:nvPr>
        </p:nvSpPr>
        <p:spPr>
          <a:xfrm>
            <a:off x="914400" y="1981200"/>
            <a:ext cx="10363200" cy="4114800"/>
          </a:xfrm>
        </p:spPr>
        <p:txBody>
          <a:bodyPr/>
          <a:lstStyle/>
          <a:p>
            <a:endParaRPr lang="en-US"/>
          </a:p>
        </p:txBody>
      </p:sp>
      <p:sp>
        <p:nvSpPr>
          <p:cNvPr id="4" name="Дата 3">
            <a:extLst>
              <a:ext uri="{FF2B5EF4-FFF2-40B4-BE49-F238E27FC236}">
                <a16:creationId xmlns:a16="http://schemas.microsoft.com/office/drawing/2014/main" id="{E905C23B-E111-8E11-9472-DF2FFB4EC48D}"/>
              </a:ext>
            </a:extLst>
          </p:cNvPr>
          <p:cNvSpPr>
            <a:spLocks noGrp="1"/>
          </p:cNvSpPr>
          <p:nvPr>
            <p:ph type="dt" sz="half" idx="10"/>
          </p:nvPr>
        </p:nvSpPr>
        <p:spPr>
          <a:xfrm>
            <a:off x="914400" y="6248400"/>
            <a:ext cx="2540000" cy="457200"/>
          </a:xfrm>
        </p:spPr>
        <p:txBody>
          <a:bodyPr/>
          <a:lstStyle>
            <a:lvl1pPr>
              <a:defRPr/>
            </a:lvl1pPr>
          </a:lstStyle>
          <a:p>
            <a:endParaRPr lang="en-US" altLang="en-US"/>
          </a:p>
        </p:txBody>
      </p:sp>
      <p:sp>
        <p:nvSpPr>
          <p:cNvPr id="5" name="Нижний колонтитул 4">
            <a:extLst>
              <a:ext uri="{FF2B5EF4-FFF2-40B4-BE49-F238E27FC236}">
                <a16:creationId xmlns:a16="http://schemas.microsoft.com/office/drawing/2014/main" id="{506800BD-6DBE-0870-13EF-CB107F9EFB0A}"/>
              </a:ext>
            </a:extLst>
          </p:cNvPr>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6" name="Номер слайда 5">
            <a:extLst>
              <a:ext uri="{FF2B5EF4-FFF2-40B4-BE49-F238E27FC236}">
                <a16:creationId xmlns:a16="http://schemas.microsoft.com/office/drawing/2014/main" id="{ED10C992-55CA-9073-9636-996CFF0E943F}"/>
              </a:ext>
            </a:extLst>
          </p:cNvPr>
          <p:cNvSpPr>
            <a:spLocks noGrp="1"/>
          </p:cNvSpPr>
          <p:nvPr>
            <p:ph type="sldNum" sz="quarter" idx="12"/>
          </p:nvPr>
        </p:nvSpPr>
        <p:spPr>
          <a:xfrm>
            <a:off x="8737600" y="6248400"/>
            <a:ext cx="2540000" cy="457200"/>
          </a:xfrm>
        </p:spPr>
        <p:txBody>
          <a:bodyPr/>
          <a:lstStyle>
            <a:lvl1pPr>
              <a:defRPr/>
            </a:lvl1pPr>
          </a:lstStyle>
          <a:p>
            <a:fld id="{2565FD58-968B-4598-B541-1724C8CC5883}" type="slidenum">
              <a:rPr lang="en-US" altLang="en-US"/>
              <a:pPr/>
              <a:t>‹#›</a:t>
            </a:fld>
            <a:endParaRPr lang="en-US" altLang="en-US"/>
          </a:p>
        </p:txBody>
      </p:sp>
    </p:spTree>
    <p:extLst>
      <p:ext uri="{BB962C8B-B14F-4D97-AF65-F5344CB8AC3E}">
        <p14:creationId xmlns:p14="http://schemas.microsoft.com/office/powerpoint/2010/main" val="3075910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DEBEC-6E64-4A54-B748-D4DEFAF9EAFD}"/>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ACE2D49-868B-489E-A363-E3A36283337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F7AA0348-B130-47CF-BA77-452ADAD1D5B7}"/>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E4B0ACB0-7D9C-4DA3-B060-4601F03339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A36C7-0123-42FE-8EED-C1C737DFFF15}"/>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83491911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F848-AA92-4A96-9AF0-CAAE43B9CEB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a:extLst>
              <a:ext uri="{FF2B5EF4-FFF2-40B4-BE49-F238E27FC236}">
                <a16:creationId xmlns:a16="http://schemas.microsoft.com/office/drawing/2014/main" id="{3A74740D-609D-4465-9E4B-9BF346BE05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a:extLst>
              <a:ext uri="{FF2B5EF4-FFF2-40B4-BE49-F238E27FC236}">
                <a16:creationId xmlns:a16="http://schemas.microsoft.com/office/drawing/2014/main" id="{2D9D15B5-4B99-4771-A51E-FDC711BF1E2A}"/>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093645EE-FD8E-46B1-9A08-C1301768B9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BFEF42-0D9A-45B4-83CD-1B7B316DC2A6}"/>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80866977"/>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66B99-D4DA-400E-9D2E-B0112CDE4357}"/>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ADEB717-2BB5-4B9B-8911-6472A4DF9C9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a:extLst>
              <a:ext uri="{FF2B5EF4-FFF2-40B4-BE49-F238E27FC236}">
                <a16:creationId xmlns:a16="http://schemas.microsoft.com/office/drawing/2014/main" id="{CAB01E33-3CCC-4927-A72E-EECF6D8F48E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a:extLst>
              <a:ext uri="{FF2B5EF4-FFF2-40B4-BE49-F238E27FC236}">
                <a16:creationId xmlns:a16="http://schemas.microsoft.com/office/drawing/2014/main" id="{8F13A709-0B06-46D0-9441-18A06D8E9B66}"/>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4BC3FDC0-3A09-40FA-BB74-56B2E7D3AA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F2AC6D-7B8C-4A37-ABEA-7D81318E595B}"/>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618618868"/>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B3BA-8DF4-4824-99AB-6D9E2C51FE79}"/>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81A5D4BB-1674-4AD7-98AA-AB39546A80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a:extLst>
              <a:ext uri="{FF2B5EF4-FFF2-40B4-BE49-F238E27FC236}">
                <a16:creationId xmlns:a16="http://schemas.microsoft.com/office/drawing/2014/main" id="{36C44008-A66A-48F1-8CDF-C86DE92F546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a:extLst>
              <a:ext uri="{FF2B5EF4-FFF2-40B4-BE49-F238E27FC236}">
                <a16:creationId xmlns:a16="http://schemas.microsoft.com/office/drawing/2014/main" id="{8D1035D7-0207-453D-9209-B3B53898FF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a:extLst>
              <a:ext uri="{FF2B5EF4-FFF2-40B4-BE49-F238E27FC236}">
                <a16:creationId xmlns:a16="http://schemas.microsoft.com/office/drawing/2014/main" id="{1EB9EA17-8855-446B-ABE2-7D49F8A9960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a:extLst>
              <a:ext uri="{FF2B5EF4-FFF2-40B4-BE49-F238E27FC236}">
                <a16:creationId xmlns:a16="http://schemas.microsoft.com/office/drawing/2014/main" id="{931AEFD9-8D3F-4607-9207-9772110BEA5D}"/>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8" name="Footer Placeholder 7">
            <a:extLst>
              <a:ext uri="{FF2B5EF4-FFF2-40B4-BE49-F238E27FC236}">
                <a16:creationId xmlns:a16="http://schemas.microsoft.com/office/drawing/2014/main" id="{3815BAA5-5B97-4E18-A13E-490C055CD4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A2E43E-0424-49B1-AA41-36BFF0A2EBE8}"/>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348205781"/>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1C759-B787-4C11-8140-B5EFEAB93844}"/>
              </a:ext>
            </a:extLst>
          </p:cNvPr>
          <p:cNvSpPr>
            <a:spLocks noGrp="1"/>
          </p:cNvSpPr>
          <p:nvPr>
            <p:ph type="title"/>
          </p:nvPr>
        </p:nvSpPr>
        <p:spPr/>
        <p:txBody>
          <a:bodyPr/>
          <a:lstStyle/>
          <a:p>
            <a:r>
              <a:rPr lang="ru-RU"/>
              <a:t>Образец заголовка</a:t>
            </a:r>
            <a:endParaRPr lang="en-US"/>
          </a:p>
        </p:txBody>
      </p:sp>
      <p:sp>
        <p:nvSpPr>
          <p:cNvPr id="3" name="Date Placeholder 2">
            <a:extLst>
              <a:ext uri="{FF2B5EF4-FFF2-40B4-BE49-F238E27FC236}">
                <a16:creationId xmlns:a16="http://schemas.microsoft.com/office/drawing/2014/main" id="{066A9F7A-D8DB-4FC3-9EFA-EC461EB9BF1C}"/>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4" name="Footer Placeholder 3">
            <a:extLst>
              <a:ext uri="{FF2B5EF4-FFF2-40B4-BE49-F238E27FC236}">
                <a16:creationId xmlns:a16="http://schemas.microsoft.com/office/drawing/2014/main" id="{605E6D70-C501-4148-A2DF-5B7ADA83ED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8254D9-FFCA-46E7-9B20-AF45BEC2A9A7}"/>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9828946"/>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0116A-1367-452C-8F37-F33ECD02C4BB}"/>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3" name="Footer Placeholder 2">
            <a:extLst>
              <a:ext uri="{FF2B5EF4-FFF2-40B4-BE49-F238E27FC236}">
                <a16:creationId xmlns:a16="http://schemas.microsoft.com/office/drawing/2014/main" id="{FF17B05F-0BCC-4269-B547-C4F01E8BDC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0A22F8-9A4A-43BC-A289-815CBAE352F3}"/>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644369683"/>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4BBD4-6539-4D37-A2F6-108899EB38C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a:extLst>
              <a:ext uri="{FF2B5EF4-FFF2-40B4-BE49-F238E27FC236}">
                <a16:creationId xmlns:a16="http://schemas.microsoft.com/office/drawing/2014/main" id="{B6565BEE-C68D-4987-81F1-8E2326260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a:extLst>
              <a:ext uri="{FF2B5EF4-FFF2-40B4-BE49-F238E27FC236}">
                <a16:creationId xmlns:a16="http://schemas.microsoft.com/office/drawing/2014/main" id="{0996E826-6368-4CC5-BED5-DF9406884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326841E7-0A00-4613-A433-6CEE69F5DA9B}"/>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E7CEEC40-3222-4C43-9C7D-0D39D90AFA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1CB73-D126-4812-9E9B-60C7E3B9800B}"/>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3306198907"/>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C32-19D4-4530-8DD1-D9AA0A30B5A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a:extLst>
              <a:ext uri="{FF2B5EF4-FFF2-40B4-BE49-F238E27FC236}">
                <a16:creationId xmlns:a16="http://schemas.microsoft.com/office/drawing/2014/main" id="{16E666CC-6443-4B5A-88A5-521696FF4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a:extLst>
              <a:ext uri="{FF2B5EF4-FFF2-40B4-BE49-F238E27FC236}">
                <a16:creationId xmlns:a16="http://schemas.microsoft.com/office/drawing/2014/main" id="{8645683C-D723-4737-BB78-515783115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3189061A-069F-40A4-89A0-261E043A8BFA}"/>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3AFD80CC-8819-4800-AD60-1D37B27844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2ACF8-28EC-4ADF-8E81-AD6C79AFAB58}"/>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039122306"/>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020957-46F8-4E2A-936D-53ECA23AD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365132AB-EF5B-499D-9A76-D1A3331FC8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1964250C-AD6B-4F6D-9A3C-1445DF2E48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0CF0CAB8-A276-46E1-9EBF-938DD4DA9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1E3406-230F-47DC-A38B-869511A97C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BCE36-B45A-44C2-8043-F80B7E387010}" type="slidenum">
              <a:rPr lang="en-US" smtClean="0"/>
              <a:t>‹#›</a:t>
            </a:fld>
            <a:endParaRPr lang="en-US"/>
          </a:p>
        </p:txBody>
      </p:sp>
    </p:spTree>
    <p:extLst>
      <p:ext uri="{BB962C8B-B14F-4D97-AF65-F5344CB8AC3E}">
        <p14:creationId xmlns:p14="http://schemas.microsoft.com/office/powerpoint/2010/main" val="36244589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A20052-71A9-9757-D674-6A0CBDD93880}"/>
              </a:ext>
            </a:extLst>
          </p:cNvPr>
          <p:cNvSpPr>
            <a:spLocks noGrp="1"/>
          </p:cNvSpPr>
          <p:nvPr>
            <p:ph type="ctrTitle"/>
          </p:nvPr>
        </p:nvSpPr>
        <p:spPr/>
        <p:txBody>
          <a:bodyPr>
            <a:normAutofit fontScale="90000"/>
          </a:bodyPr>
          <a:lstStyle/>
          <a:p>
            <a:r>
              <a:rPr lang="en-US" dirty="0"/>
              <a:t>Energy resources and the trajectory of their development</a:t>
            </a:r>
          </a:p>
        </p:txBody>
      </p:sp>
      <p:sp>
        <p:nvSpPr>
          <p:cNvPr id="3" name="Подзаголовок 2">
            <a:extLst>
              <a:ext uri="{FF2B5EF4-FFF2-40B4-BE49-F238E27FC236}">
                <a16:creationId xmlns:a16="http://schemas.microsoft.com/office/drawing/2014/main" id="{E193E751-2900-DE13-F283-32D7DFD1B8FC}"/>
              </a:ext>
            </a:extLst>
          </p:cNvPr>
          <p:cNvSpPr>
            <a:spLocks noGrp="1"/>
          </p:cNvSpPr>
          <p:nvPr>
            <p:ph type="subTitle" idx="1"/>
          </p:nvPr>
        </p:nvSpPr>
        <p:spPr/>
        <p:txBody>
          <a:bodyPr/>
          <a:lstStyle/>
          <a:p>
            <a:r>
              <a:rPr lang="en-US" dirty="0"/>
              <a:t>Fyodor </a:t>
            </a:r>
            <a:r>
              <a:rPr lang="en-US" dirty="0" err="1"/>
              <a:t>Malchik</a:t>
            </a:r>
            <a:endParaRPr lang="en-US" dirty="0"/>
          </a:p>
        </p:txBody>
      </p:sp>
      <p:sp>
        <p:nvSpPr>
          <p:cNvPr id="4" name="Нижний колонтитул 3">
            <a:extLst>
              <a:ext uri="{FF2B5EF4-FFF2-40B4-BE49-F238E27FC236}">
                <a16:creationId xmlns:a16="http://schemas.microsoft.com/office/drawing/2014/main" id="{992B47CD-3F39-0639-6B21-275F3D8EFC4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42978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B7AED82C-AB87-7F1E-ED0F-508B42A48AA6}"/>
              </a:ext>
            </a:extLst>
          </p:cNvPr>
          <p:cNvSpPr>
            <a:spLocks noGrp="1"/>
          </p:cNvSpPr>
          <p:nvPr>
            <p:ph type="sldNum" sz="quarter" idx="12"/>
          </p:nvPr>
        </p:nvSpPr>
        <p:spPr/>
        <p:txBody>
          <a:bodyPr/>
          <a:lstStyle/>
          <a:p>
            <a:fld id="{CBBFC2EF-8C96-47EB-9CB3-86728EAC93D3}" type="slidenum">
              <a:rPr lang="en-US" altLang="en-US"/>
              <a:pPr/>
              <a:t>10</a:t>
            </a:fld>
            <a:endParaRPr lang="en-US" altLang="en-US"/>
          </a:p>
        </p:txBody>
      </p:sp>
      <p:sp>
        <p:nvSpPr>
          <p:cNvPr id="103426" name="Rectangle 2">
            <a:extLst>
              <a:ext uri="{FF2B5EF4-FFF2-40B4-BE49-F238E27FC236}">
                <a16:creationId xmlns:a16="http://schemas.microsoft.com/office/drawing/2014/main" id="{8E7F26E3-21CA-61F2-F949-49F53F9446E0}"/>
              </a:ext>
            </a:extLst>
          </p:cNvPr>
          <p:cNvSpPr>
            <a:spLocks noGrp="1" noChangeArrowheads="1"/>
          </p:cNvSpPr>
          <p:nvPr>
            <p:ph type="title"/>
          </p:nvPr>
        </p:nvSpPr>
        <p:spPr>
          <a:xfrm>
            <a:off x="2133600" y="0"/>
            <a:ext cx="7772400" cy="1143000"/>
          </a:xfrm>
        </p:spPr>
        <p:txBody>
          <a:bodyPr/>
          <a:lstStyle/>
          <a:p>
            <a:r>
              <a:rPr lang="en-US" altLang="en-US"/>
              <a:t>World Energy Consumption</a:t>
            </a:r>
          </a:p>
        </p:txBody>
      </p:sp>
      <p:pic>
        <p:nvPicPr>
          <p:cNvPr id="103427" name="Picture 3">
            <a:extLst>
              <a:ext uri="{FF2B5EF4-FFF2-40B4-BE49-F238E27FC236}">
                <a16:creationId xmlns:a16="http://schemas.microsoft.com/office/drawing/2014/main" id="{6C66C012-97DB-FA3A-9696-80E909C6DFE7}"/>
              </a:ext>
            </a:extLst>
          </p:cNvPr>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905000" y="1066800"/>
            <a:ext cx="7620000" cy="56388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78633B6A-C1C3-B63C-5047-94A5AEA2147A}"/>
              </a:ext>
            </a:extLst>
          </p:cNvPr>
          <p:cNvSpPr>
            <a:spLocks noGrp="1"/>
          </p:cNvSpPr>
          <p:nvPr>
            <p:ph type="sldNum" sz="quarter" idx="12"/>
          </p:nvPr>
        </p:nvSpPr>
        <p:spPr/>
        <p:txBody>
          <a:bodyPr/>
          <a:lstStyle/>
          <a:p>
            <a:fld id="{0270FB2F-DBEA-454C-BD1B-7D5AA4EB4436}" type="slidenum">
              <a:rPr lang="en-US" altLang="en-US"/>
              <a:pPr/>
              <a:t>11</a:t>
            </a:fld>
            <a:endParaRPr lang="en-US" altLang="en-US"/>
          </a:p>
        </p:txBody>
      </p:sp>
      <p:sp>
        <p:nvSpPr>
          <p:cNvPr id="105474" name="Rectangle 2">
            <a:extLst>
              <a:ext uri="{FF2B5EF4-FFF2-40B4-BE49-F238E27FC236}">
                <a16:creationId xmlns:a16="http://schemas.microsoft.com/office/drawing/2014/main" id="{FFC80BF8-8ABE-0AB0-6AF9-28409581CDFF}"/>
              </a:ext>
            </a:extLst>
          </p:cNvPr>
          <p:cNvSpPr>
            <a:spLocks noGrp="1" noChangeArrowheads="1"/>
          </p:cNvSpPr>
          <p:nvPr>
            <p:ph type="title"/>
          </p:nvPr>
        </p:nvSpPr>
        <p:spPr>
          <a:xfrm>
            <a:off x="2209800" y="0"/>
            <a:ext cx="7772400" cy="1143000"/>
          </a:xfrm>
        </p:spPr>
        <p:txBody>
          <a:bodyPr/>
          <a:lstStyle/>
          <a:p>
            <a:r>
              <a:rPr lang="en-US" altLang="en-US"/>
              <a:t>World Energy Consumption</a:t>
            </a:r>
          </a:p>
        </p:txBody>
      </p:sp>
      <p:pic>
        <p:nvPicPr>
          <p:cNvPr id="105475" name="Picture 3">
            <a:extLst>
              <a:ext uri="{FF2B5EF4-FFF2-40B4-BE49-F238E27FC236}">
                <a16:creationId xmlns:a16="http://schemas.microsoft.com/office/drawing/2014/main" id="{7B7DEA2A-20D4-D732-16FC-33EC87807588}"/>
              </a:ext>
            </a:extLst>
          </p:cNvPr>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828800" y="914400"/>
            <a:ext cx="8077200" cy="57912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06AC43EF-B17E-6C62-8504-9632C2E898E8}"/>
              </a:ext>
            </a:extLst>
          </p:cNvPr>
          <p:cNvSpPr>
            <a:spLocks noGrp="1"/>
          </p:cNvSpPr>
          <p:nvPr>
            <p:ph type="sldNum" sz="quarter" idx="12"/>
          </p:nvPr>
        </p:nvSpPr>
        <p:spPr/>
        <p:txBody>
          <a:bodyPr/>
          <a:lstStyle/>
          <a:p>
            <a:fld id="{41E1B9C9-D9B0-42A8-8AB2-BD4A3B4695A8}" type="slidenum">
              <a:rPr lang="en-US" altLang="en-US"/>
              <a:pPr/>
              <a:t>12</a:t>
            </a:fld>
            <a:endParaRPr lang="en-US" altLang="en-US"/>
          </a:p>
        </p:txBody>
      </p:sp>
      <p:sp>
        <p:nvSpPr>
          <p:cNvPr id="61442" name="Rectangle 2">
            <a:extLst>
              <a:ext uri="{FF2B5EF4-FFF2-40B4-BE49-F238E27FC236}">
                <a16:creationId xmlns:a16="http://schemas.microsoft.com/office/drawing/2014/main" id="{68DE246E-A597-102F-4F80-D5C6196C66FD}"/>
              </a:ext>
            </a:extLst>
          </p:cNvPr>
          <p:cNvSpPr>
            <a:spLocks noGrp="1" noChangeArrowheads="1"/>
          </p:cNvSpPr>
          <p:nvPr>
            <p:ph type="title"/>
          </p:nvPr>
        </p:nvSpPr>
        <p:spPr/>
        <p:txBody>
          <a:bodyPr>
            <a:normAutofit fontScale="90000"/>
          </a:bodyPr>
          <a:lstStyle/>
          <a:p>
            <a:r>
              <a:rPr lang="en-US" altLang="en-US" sz="4000"/>
              <a:t>World Total Energy Consumption 1990 -2020 (Quadrillion Btu)</a:t>
            </a:r>
            <a:endParaRPr lang="en-US" altLang="en-US"/>
          </a:p>
        </p:txBody>
      </p:sp>
      <p:graphicFrame>
        <p:nvGraphicFramePr>
          <p:cNvPr id="61443" name="Object 3">
            <a:extLst>
              <a:ext uri="{FF2B5EF4-FFF2-40B4-BE49-F238E27FC236}">
                <a16:creationId xmlns:a16="http://schemas.microsoft.com/office/drawing/2014/main" id="{CC4C851D-6711-3B64-081F-A1620D29F9C6}"/>
              </a:ext>
            </a:extLst>
          </p:cNvPr>
          <p:cNvGraphicFramePr>
            <a:graphicFrameLocks noChangeAspect="1"/>
          </p:cNvGraphicFramePr>
          <p:nvPr>
            <p:ph type="tbl" idx="1"/>
          </p:nvPr>
        </p:nvGraphicFramePr>
        <p:xfrm>
          <a:off x="1981200" y="2209800"/>
          <a:ext cx="9456738" cy="3911600"/>
        </p:xfrm>
        <a:graphic>
          <a:graphicData uri="http://schemas.openxmlformats.org/presentationml/2006/ole">
            <mc:AlternateContent xmlns:mc="http://schemas.openxmlformats.org/markup-compatibility/2006">
              <mc:Choice xmlns:v="urn:schemas-microsoft-com:vml" Requires="v">
                <p:oleObj name="Document" r:id="rId3" imgW="9473400" imgH="3930120" progId="Word.Document.8">
                  <p:embed/>
                </p:oleObj>
              </mc:Choice>
              <mc:Fallback>
                <p:oleObj name="Document" r:id="rId3" imgW="9473400" imgH="3930120" progId="Word.Document.8">
                  <p:embed/>
                  <p:pic>
                    <p:nvPicPr>
                      <p:cNvPr id="61443" name="Object 3">
                        <a:extLst>
                          <a:ext uri="{FF2B5EF4-FFF2-40B4-BE49-F238E27FC236}">
                            <a16:creationId xmlns:a16="http://schemas.microsoft.com/office/drawing/2014/main" id="{CC4C851D-6711-3B64-081F-A1620D29F9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209800"/>
                        <a:ext cx="9456738" cy="3911600"/>
                      </a:xfrm>
                      <a:prstGeom prst="rect">
                        <a:avLst/>
                      </a:prstGeom>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21F1754A-C079-CF28-9FA1-6F3D9A045139}"/>
              </a:ext>
            </a:extLst>
          </p:cNvPr>
          <p:cNvSpPr>
            <a:spLocks noGrp="1"/>
          </p:cNvSpPr>
          <p:nvPr>
            <p:ph type="sldNum" sz="quarter" idx="12"/>
          </p:nvPr>
        </p:nvSpPr>
        <p:spPr/>
        <p:txBody>
          <a:bodyPr/>
          <a:lstStyle/>
          <a:p>
            <a:fld id="{1EF66736-94E1-4D98-8CFF-E471F1140D18}" type="slidenum">
              <a:rPr lang="en-US" altLang="en-US"/>
              <a:pPr/>
              <a:t>2</a:t>
            </a:fld>
            <a:endParaRPr lang="en-US" altLang="en-US"/>
          </a:p>
        </p:txBody>
      </p:sp>
      <p:sp>
        <p:nvSpPr>
          <p:cNvPr id="43010" name="Rectangle 2">
            <a:extLst>
              <a:ext uri="{FF2B5EF4-FFF2-40B4-BE49-F238E27FC236}">
                <a16:creationId xmlns:a16="http://schemas.microsoft.com/office/drawing/2014/main" id="{83B82E84-6B70-5B47-621A-EEBE8AB82780}"/>
              </a:ext>
            </a:extLst>
          </p:cNvPr>
          <p:cNvSpPr>
            <a:spLocks noGrp="1" noChangeArrowheads="1"/>
          </p:cNvSpPr>
          <p:nvPr>
            <p:ph type="title"/>
          </p:nvPr>
        </p:nvSpPr>
        <p:spPr/>
        <p:txBody>
          <a:bodyPr/>
          <a:lstStyle/>
          <a:p>
            <a:r>
              <a:rPr lang="en-US" altLang="en-US"/>
              <a:t>Non-Renewable Energy Sources</a:t>
            </a:r>
          </a:p>
        </p:txBody>
      </p:sp>
      <p:sp>
        <p:nvSpPr>
          <p:cNvPr id="43011" name="Rectangle 3">
            <a:extLst>
              <a:ext uri="{FF2B5EF4-FFF2-40B4-BE49-F238E27FC236}">
                <a16:creationId xmlns:a16="http://schemas.microsoft.com/office/drawing/2014/main" id="{FAA625D6-104E-AE00-62CE-5284AEA0A1D5}"/>
              </a:ext>
            </a:extLst>
          </p:cNvPr>
          <p:cNvSpPr>
            <a:spLocks noGrp="1" noChangeArrowheads="1"/>
          </p:cNvSpPr>
          <p:nvPr>
            <p:ph type="body" idx="1"/>
          </p:nvPr>
        </p:nvSpPr>
        <p:spPr/>
        <p:txBody>
          <a:bodyPr/>
          <a:lstStyle/>
          <a:p>
            <a:r>
              <a:rPr lang="en-US" altLang="en-US"/>
              <a:t>Conventional</a:t>
            </a:r>
          </a:p>
          <a:p>
            <a:pPr lvl="1"/>
            <a:r>
              <a:rPr lang="en-US" altLang="en-US"/>
              <a:t>Petroleum</a:t>
            </a:r>
          </a:p>
          <a:p>
            <a:pPr lvl="1"/>
            <a:r>
              <a:rPr lang="en-US" altLang="en-US"/>
              <a:t>Natural Gas</a:t>
            </a:r>
          </a:p>
          <a:p>
            <a:pPr lvl="1"/>
            <a:r>
              <a:rPr lang="en-US" altLang="en-US"/>
              <a:t>Coal</a:t>
            </a:r>
          </a:p>
          <a:p>
            <a:pPr lvl="1"/>
            <a:r>
              <a:rPr lang="en-US" altLang="en-US"/>
              <a:t>Nuclear</a:t>
            </a:r>
          </a:p>
          <a:p>
            <a:r>
              <a:rPr lang="en-US" altLang="en-US"/>
              <a:t>Unconventional (examples)</a:t>
            </a:r>
          </a:p>
          <a:p>
            <a:pPr lvl="1"/>
            <a:r>
              <a:rPr lang="en-US" altLang="en-US"/>
              <a:t>Oil Shale</a:t>
            </a:r>
          </a:p>
          <a:p>
            <a:pPr lvl="1"/>
            <a:r>
              <a:rPr lang="en-US" altLang="en-US"/>
              <a:t>Natural gas hydrates in marine sediment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ADC6F991-9A78-EC58-D37D-68F3A070F270}"/>
              </a:ext>
            </a:extLst>
          </p:cNvPr>
          <p:cNvSpPr>
            <a:spLocks noGrp="1"/>
          </p:cNvSpPr>
          <p:nvPr>
            <p:ph type="sldNum" sz="quarter" idx="12"/>
          </p:nvPr>
        </p:nvSpPr>
        <p:spPr/>
        <p:txBody>
          <a:bodyPr/>
          <a:lstStyle/>
          <a:p>
            <a:fld id="{FBEB7415-BF66-403B-BC98-981B94ED6CCE}" type="slidenum">
              <a:rPr lang="en-US" altLang="en-US"/>
              <a:pPr/>
              <a:t>3</a:t>
            </a:fld>
            <a:endParaRPr lang="en-US" altLang="en-US"/>
          </a:p>
        </p:txBody>
      </p:sp>
      <p:sp>
        <p:nvSpPr>
          <p:cNvPr id="11266" name="Rectangle 2">
            <a:extLst>
              <a:ext uri="{FF2B5EF4-FFF2-40B4-BE49-F238E27FC236}">
                <a16:creationId xmlns:a16="http://schemas.microsoft.com/office/drawing/2014/main" id="{7F72F74F-1958-66AC-B74E-F79BAAA43C9F}"/>
              </a:ext>
            </a:extLst>
          </p:cNvPr>
          <p:cNvSpPr>
            <a:spLocks noGrp="1" noChangeArrowheads="1"/>
          </p:cNvSpPr>
          <p:nvPr>
            <p:ph type="title"/>
          </p:nvPr>
        </p:nvSpPr>
        <p:spPr>
          <a:xfrm>
            <a:off x="2209800" y="304800"/>
            <a:ext cx="7772400" cy="1143000"/>
          </a:xfrm>
        </p:spPr>
        <p:txBody>
          <a:bodyPr/>
          <a:lstStyle/>
          <a:p>
            <a:r>
              <a:rPr lang="en-US" altLang="en-US"/>
              <a:t>Renewable Energy Sources</a:t>
            </a:r>
          </a:p>
        </p:txBody>
      </p:sp>
      <p:sp>
        <p:nvSpPr>
          <p:cNvPr id="11267" name="Rectangle 3">
            <a:extLst>
              <a:ext uri="{FF2B5EF4-FFF2-40B4-BE49-F238E27FC236}">
                <a16:creationId xmlns:a16="http://schemas.microsoft.com/office/drawing/2014/main" id="{7C50B891-DBA8-BAB1-CF61-4ACDF6F60DC5}"/>
              </a:ext>
            </a:extLst>
          </p:cNvPr>
          <p:cNvSpPr>
            <a:spLocks noGrp="1" noChangeArrowheads="1"/>
          </p:cNvSpPr>
          <p:nvPr>
            <p:ph type="body" idx="1"/>
          </p:nvPr>
        </p:nvSpPr>
        <p:spPr>
          <a:xfrm>
            <a:off x="2286000" y="1371600"/>
            <a:ext cx="7772400" cy="4114800"/>
          </a:xfrm>
        </p:spPr>
        <p:txBody>
          <a:bodyPr>
            <a:normAutofit fontScale="92500" lnSpcReduction="20000"/>
          </a:bodyPr>
          <a:lstStyle/>
          <a:p>
            <a:r>
              <a:rPr lang="en-US" altLang="en-US" sz="3000"/>
              <a:t>Solar photovoltaics</a:t>
            </a:r>
          </a:p>
          <a:p>
            <a:r>
              <a:rPr lang="en-US" altLang="en-US" sz="3000"/>
              <a:t>Solar thermal power</a:t>
            </a:r>
          </a:p>
          <a:p>
            <a:r>
              <a:rPr lang="en-US" altLang="en-US" sz="3000"/>
              <a:t>Passive solar air and water heating</a:t>
            </a:r>
          </a:p>
          <a:p>
            <a:r>
              <a:rPr lang="en-US" altLang="en-US" sz="3000"/>
              <a:t>Wind</a:t>
            </a:r>
          </a:p>
          <a:p>
            <a:r>
              <a:rPr lang="en-US" altLang="en-US" sz="3000"/>
              <a:t>Hydropower </a:t>
            </a:r>
          </a:p>
          <a:p>
            <a:r>
              <a:rPr lang="en-US" altLang="en-US" sz="3000"/>
              <a:t>Biomass</a:t>
            </a:r>
          </a:p>
          <a:p>
            <a:r>
              <a:rPr lang="en-US" altLang="en-US" sz="3000"/>
              <a:t>Ocean energy</a:t>
            </a:r>
          </a:p>
          <a:p>
            <a:r>
              <a:rPr lang="en-US" altLang="en-US" sz="3000"/>
              <a:t>Geothermal</a:t>
            </a:r>
          </a:p>
          <a:p>
            <a:r>
              <a:rPr lang="en-US" altLang="en-US" sz="3000"/>
              <a:t>Waste to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DB6E18A6-0CF0-9C44-2BE0-04FC14F7C515}"/>
              </a:ext>
            </a:extLst>
          </p:cNvPr>
          <p:cNvSpPr>
            <a:spLocks noGrp="1"/>
          </p:cNvSpPr>
          <p:nvPr>
            <p:ph type="sldNum" sz="quarter" idx="12"/>
          </p:nvPr>
        </p:nvSpPr>
        <p:spPr/>
        <p:txBody>
          <a:bodyPr/>
          <a:lstStyle/>
          <a:p>
            <a:fld id="{E9555ABC-EC2D-4987-A59D-49DFCD291CE0}" type="slidenum">
              <a:rPr lang="en-US" altLang="en-US"/>
              <a:pPr/>
              <a:t>4</a:t>
            </a:fld>
            <a:endParaRPr lang="en-US" altLang="en-US"/>
          </a:p>
        </p:txBody>
      </p:sp>
      <p:sp>
        <p:nvSpPr>
          <p:cNvPr id="63490" name="Rectangle 2">
            <a:extLst>
              <a:ext uri="{FF2B5EF4-FFF2-40B4-BE49-F238E27FC236}">
                <a16:creationId xmlns:a16="http://schemas.microsoft.com/office/drawing/2014/main" id="{5C635EFB-072B-3B61-DD97-94283E1BD572}"/>
              </a:ext>
            </a:extLst>
          </p:cNvPr>
          <p:cNvSpPr>
            <a:spLocks noGrp="1" noChangeArrowheads="1"/>
          </p:cNvSpPr>
          <p:nvPr>
            <p:ph type="title"/>
          </p:nvPr>
        </p:nvSpPr>
        <p:spPr>
          <a:xfrm>
            <a:off x="1828800" y="228600"/>
            <a:ext cx="8458200" cy="1143000"/>
          </a:xfrm>
        </p:spPr>
        <p:txBody>
          <a:bodyPr/>
          <a:lstStyle/>
          <a:p>
            <a:r>
              <a:rPr lang="en-US" altLang="en-US"/>
              <a:t>Peak Production of Petroleum in US</a:t>
            </a:r>
          </a:p>
        </p:txBody>
      </p:sp>
      <p:pic>
        <p:nvPicPr>
          <p:cNvPr id="63493" name="Picture 5">
            <a:extLst>
              <a:ext uri="{FF2B5EF4-FFF2-40B4-BE49-F238E27FC236}">
                <a16:creationId xmlns:a16="http://schemas.microsoft.com/office/drawing/2014/main" id="{2D9F193E-37BD-B1F8-05E7-B51D9D023A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143000"/>
            <a:ext cx="7772400" cy="5543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D72B849F-F28E-A16A-AA59-8AFE6E9478DA}"/>
              </a:ext>
            </a:extLst>
          </p:cNvPr>
          <p:cNvSpPr>
            <a:spLocks noGrp="1"/>
          </p:cNvSpPr>
          <p:nvPr>
            <p:ph type="sldNum" sz="quarter" idx="12"/>
          </p:nvPr>
        </p:nvSpPr>
        <p:spPr/>
        <p:txBody>
          <a:bodyPr/>
          <a:lstStyle/>
          <a:p>
            <a:fld id="{74EA8972-73CB-4559-A8F1-305CD0D03536}" type="slidenum">
              <a:rPr lang="en-US" altLang="en-US"/>
              <a:pPr/>
              <a:t>5</a:t>
            </a:fld>
            <a:endParaRPr lang="en-US" altLang="en-US"/>
          </a:p>
        </p:txBody>
      </p:sp>
      <p:sp>
        <p:nvSpPr>
          <p:cNvPr id="64514" name="Rectangle 2">
            <a:extLst>
              <a:ext uri="{FF2B5EF4-FFF2-40B4-BE49-F238E27FC236}">
                <a16:creationId xmlns:a16="http://schemas.microsoft.com/office/drawing/2014/main" id="{2F26726F-1C08-1A9E-2B1F-886F2FEF2B2D}"/>
              </a:ext>
            </a:extLst>
          </p:cNvPr>
          <p:cNvSpPr>
            <a:spLocks noGrp="1" noChangeArrowheads="1"/>
          </p:cNvSpPr>
          <p:nvPr>
            <p:ph type="title"/>
          </p:nvPr>
        </p:nvSpPr>
        <p:spPr>
          <a:xfrm>
            <a:off x="2209800" y="304800"/>
            <a:ext cx="7772400" cy="1143000"/>
          </a:xfrm>
        </p:spPr>
        <p:txBody>
          <a:bodyPr>
            <a:normAutofit fontScale="90000"/>
          </a:bodyPr>
          <a:lstStyle/>
          <a:p>
            <a:r>
              <a:rPr lang="en-US" altLang="en-US"/>
              <a:t>Projected World Peak Production of Petroleum</a:t>
            </a:r>
          </a:p>
        </p:txBody>
      </p:sp>
      <p:sp>
        <p:nvSpPr>
          <p:cNvPr id="64515" name="Rectangle 3">
            <a:extLst>
              <a:ext uri="{FF2B5EF4-FFF2-40B4-BE49-F238E27FC236}">
                <a16:creationId xmlns:a16="http://schemas.microsoft.com/office/drawing/2014/main" id="{9CB804EB-01B1-1067-62AB-91E55AECA2B3}"/>
              </a:ext>
            </a:extLst>
          </p:cNvPr>
          <p:cNvSpPr>
            <a:spLocks noGrp="1" noChangeArrowheads="1"/>
          </p:cNvSpPr>
          <p:nvPr>
            <p:ph type="body" idx="1"/>
          </p:nvPr>
        </p:nvSpPr>
        <p:spPr/>
        <p:txBody>
          <a:bodyPr/>
          <a:lstStyle/>
          <a:p>
            <a:endParaRPr lang="en-US" altLang="en-US"/>
          </a:p>
        </p:txBody>
      </p:sp>
      <p:pic>
        <p:nvPicPr>
          <p:cNvPr id="64516" name="Picture 4">
            <a:extLst>
              <a:ext uri="{FF2B5EF4-FFF2-40B4-BE49-F238E27FC236}">
                <a16:creationId xmlns:a16="http://schemas.microsoft.com/office/drawing/2014/main" id="{56387C07-3529-3D98-2AE0-C43EDD6282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720850"/>
            <a:ext cx="9144000" cy="5213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a:extLst>
              <a:ext uri="{FF2B5EF4-FFF2-40B4-BE49-F238E27FC236}">
                <a16:creationId xmlns:a16="http://schemas.microsoft.com/office/drawing/2014/main" id="{BC55CE88-51F6-795E-4CAC-BC35CF2E05BB}"/>
              </a:ext>
            </a:extLst>
          </p:cNvPr>
          <p:cNvSpPr>
            <a:spLocks noGrp="1"/>
          </p:cNvSpPr>
          <p:nvPr>
            <p:ph type="sldNum" sz="quarter" idx="12"/>
          </p:nvPr>
        </p:nvSpPr>
        <p:spPr/>
        <p:txBody>
          <a:bodyPr/>
          <a:lstStyle/>
          <a:p>
            <a:fld id="{C0C6257B-471B-4939-85E7-F94BBDB1ECF3}" type="slidenum">
              <a:rPr lang="en-US" altLang="en-US"/>
              <a:pPr/>
              <a:t>6</a:t>
            </a:fld>
            <a:endParaRPr lang="en-US" altLang="en-US"/>
          </a:p>
        </p:txBody>
      </p:sp>
      <p:pic>
        <p:nvPicPr>
          <p:cNvPr id="78850" name="Picture 2">
            <a:extLst>
              <a:ext uri="{FF2B5EF4-FFF2-40B4-BE49-F238E27FC236}">
                <a16:creationId xmlns:a16="http://schemas.microsoft.com/office/drawing/2014/main" id="{5D9795FE-0EFA-B1BB-DFE5-E03A1D0E0E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4">
            <a:extLst>
              <a:ext uri="{FF2B5EF4-FFF2-40B4-BE49-F238E27FC236}">
                <a16:creationId xmlns:a16="http://schemas.microsoft.com/office/drawing/2014/main" id="{D8A24F3B-587E-C4F1-D712-282C7DDE3E21}"/>
              </a:ext>
            </a:extLst>
          </p:cNvPr>
          <p:cNvSpPr>
            <a:spLocks noGrp="1"/>
          </p:cNvSpPr>
          <p:nvPr>
            <p:ph type="sldNum" sz="quarter" idx="12"/>
          </p:nvPr>
        </p:nvSpPr>
        <p:spPr/>
        <p:txBody>
          <a:bodyPr/>
          <a:lstStyle/>
          <a:p>
            <a:fld id="{C5C712D4-FB0B-4F9B-910C-E25D450F81D9}" type="slidenum">
              <a:rPr lang="en-US" altLang="en-US"/>
              <a:pPr/>
              <a:t>7</a:t>
            </a:fld>
            <a:endParaRPr lang="en-US" altLang="en-US"/>
          </a:p>
        </p:txBody>
      </p:sp>
      <p:sp>
        <p:nvSpPr>
          <p:cNvPr id="88066" name="Rectangle 2">
            <a:extLst>
              <a:ext uri="{FF2B5EF4-FFF2-40B4-BE49-F238E27FC236}">
                <a16:creationId xmlns:a16="http://schemas.microsoft.com/office/drawing/2014/main" id="{5B6FAACA-C3D0-F36C-2F22-84897453A670}"/>
              </a:ext>
            </a:extLst>
          </p:cNvPr>
          <p:cNvSpPr>
            <a:spLocks noGrp="1" noChangeArrowheads="1"/>
          </p:cNvSpPr>
          <p:nvPr>
            <p:ph type="title"/>
          </p:nvPr>
        </p:nvSpPr>
        <p:spPr>
          <a:xfrm>
            <a:off x="1524000" y="609600"/>
            <a:ext cx="9144000" cy="1143000"/>
          </a:xfrm>
        </p:spPr>
        <p:txBody>
          <a:bodyPr>
            <a:normAutofit fontScale="90000"/>
          </a:bodyPr>
          <a:lstStyle/>
          <a:p>
            <a:r>
              <a:rPr lang="en-US" altLang="en-US" sz="3600">
                <a:latin typeface="Arial" panose="020B0604020202020204" pitchFamily="34" charset="0"/>
              </a:rPr>
              <a:t>1999 Regional Shares of Crude Oil Production </a:t>
            </a:r>
            <a:r>
              <a:rPr lang="en-US" altLang="en-US"/>
              <a:t> </a:t>
            </a:r>
            <a:r>
              <a:rPr lang="en-US" altLang="en-US" sz="3600">
                <a:latin typeface="Arial" panose="020B0604020202020204" pitchFamily="34" charset="0"/>
              </a:rPr>
              <a:t>(3445 Mt)</a:t>
            </a:r>
            <a:r>
              <a:rPr lang="en-US" altLang="en-US"/>
              <a:t> </a:t>
            </a:r>
          </a:p>
        </p:txBody>
      </p:sp>
      <p:graphicFrame>
        <p:nvGraphicFramePr>
          <p:cNvPr id="88067" name="Object 3">
            <a:extLst>
              <a:ext uri="{FF2B5EF4-FFF2-40B4-BE49-F238E27FC236}">
                <a16:creationId xmlns:a16="http://schemas.microsoft.com/office/drawing/2014/main" id="{D7715DFA-4FB5-2937-E1C9-B5EB00F7F72A}"/>
              </a:ext>
            </a:extLst>
          </p:cNvPr>
          <p:cNvGraphicFramePr>
            <a:graphicFrameLocks noChangeAspect="1"/>
          </p:cNvGraphicFramePr>
          <p:nvPr/>
        </p:nvGraphicFramePr>
        <p:xfrm>
          <a:off x="2743200" y="1905000"/>
          <a:ext cx="6705600" cy="4953000"/>
        </p:xfrm>
        <a:graphic>
          <a:graphicData uri="http://schemas.openxmlformats.org/presentationml/2006/ole">
            <mc:AlternateContent xmlns:mc="http://schemas.openxmlformats.org/markup-compatibility/2006">
              <mc:Choice xmlns:v="urn:schemas-microsoft-com:vml" Requires="v">
                <p:oleObj name="Image" r:id="rId3" imgW="3430992" imgH="2859160" progId="Photoshop.Image.6">
                  <p:embed/>
                </p:oleObj>
              </mc:Choice>
              <mc:Fallback>
                <p:oleObj name="Image" r:id="rId3" imgW="3430992" imgH="2859160" progId="Photoshop.Image.6">
                  <p:embed/>
                  <p:pic>
                    <p:nvPicPr>
                      <p:cNvPr id="88067" name="Object 3">
                        <a:extLst>
                          <a:ext uri="{FF2B5EF4-FFF2-40B4-BE49-F238E27FC236}">
                            <a16:creationId xmlns:a16="http://schemas.microsoft.com/office/drawing/2014/main" id="{D7715DFA-4FB5-2937-E1C9-B5EB00F7F7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1905000"/>
                        <a:ext cx="6705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4">
            <a:extLst>
              <a:ext uri="{FF2B5EF4-FFF2-40B4-BE49-F238E27FC236}">
                <a16:creationId xmlns:a16="http://schemas.microsoft.com/office/drawing/2014/main" id="{81B0F5BE-0F08-B263-3702-E9F11482FE56}"/>
              </a:ext>
            </a:extLst>
          </p:cNvPr>
          <p:cNvSpPr>
            <a:spLocks noGrp="1"/>
          </p:cNvSpPr>
          <p:nvPr>
            <p:ph type="sldNum" sz="quarter" idx="12"/>
          </p:nvPr>
        </p:nvSpPr>
        <p:spPr/>
        <p:txBody>
          <a:bodyPr/>
          <a:lstStyle/>
          <a:p>
            <a:fld id="{CC98065D-CDED-4B35-92BA-73434B386125}" type="slidenum">
              <a:rPr lang="en-US" altLang="en-US"/>
              <a:pPr/>
              <a:t>8</a:t>
            </a:fld>
            <a:endParaRPr lang="en-US" altLang="en-US"/>
          </a:p>
        </p:txBody>
      </p:sp>
      <p:pic>
        <p:nvPicPr>
          <p:cNvPr id="89092" name="Picture 4">
            <a:extLst>
              <a:ext uri="{FF2B5EF4-FFF2-40B4-BE49-F238E27FC236}">
                <a16:creationId xmlns:a16="http://schemas.microsoft.com/office/drawing/2014/main" id="{F60ED941-2A01-A73A-BDDE-FB2B5C0892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498476"/>
            <a:ext cx="8001000" cy="6207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4">
            <a:extLst>
              <a:ext uri="{FF2B5EF4-FFF2-40B4-BE49-F238E27FC236}">
                <a16:creationId xmlns:a16="http://schemas.microsoft.com/office/drawing/2014/main" id="{DD10FC59-0E32-AFBC-CA11-D286252C2011}"/>
              </a:ext>
            </a:extLst>
          </p:cNvPr>
          <p:cNvSpPr>
            <a:spLocks noGrp="1"/>
          </p:cNvSpPr>
          <p:nvPr>
            <p:ph type="sldNum" sz="quarter" idx="12"/>
          </p:nvPr>
        </p:nvSpPr>
        <p:spPr/>
        <p:txBody>
          <a:bodyPr/>
          <a:lstStyle/>
          <a:p>
            <a:fld id="{36FB63D6-04FB-4670-9E39-30611896C436}" type="slidenum">
              <a:rPr lang="en-US" altLang="en-US"/>
              <a:pPr/>
              <a:t>9</a:t>
            </a:fld>
            <a:endParaRPr lang="en-US" altLang="en-US"/>
          </a:p>
        </p:txBody>
      </p:sp>
      <p:sp>
        <p:nvSpPr>
          <p:cNvPr id="86018" name="Rectangle 2">
            <a:extLst>
              <a:ext uri="{FF2B5EF4-FFF2-40B4-BE49-F238E27FC236}">
                <a16:creationId xmlns:a16="http://schemas.microsoft.com/office/drawing/2014/main" id="{2DFF5044-683F-4B58-AF36-A439EC278F78}"/>
              </a:ext>
            </a:extLst>
          </p:cNvPr>
          <p:cNvSpPr>
            <a:spLocks noGrp="1" noChangeArrowheads="1"/>
          </p:cNvSpPr>
          <p:nvPr>
            <p:ph type="title"/>
          </p:nvPr>
        </p:nvSpPr>
        <p:spPr>
          <a:xfrm>
            <a:off x="1524000" y="228600"/>
            <a:ext cx="8839200" cy="1143000"/>
          </a:xfrm>
        </p:spPr>
        <p:txBody>
          <a:bodyPr>
            <a:normAutofit fontScale="90000"/>
          </a:bodyPr>
          <a:lstStyle/>
          <a:p>
            <a:r>
              <a:rPr lang="en-US" altLang="en-US" sz="3600">
                <a:latin typeface="Arial" panose="020B0604020202020204" pitchFamily="34" charset="0"/>
              </a:rPr>
              <a:t>World Total Primary Energy Supply in 1998 </a:t>
            </a:r>
            <a:br>
              <a:rPr lang="en-US" altLang="en-US" sz="3600">
                <a:latin typeface="Arial" panose="020B0604020202020204" pitchFamily="34" charset="0"/>
              </a:rPr>
            </a:br>
            <a:r>
              <a:rPr lang="en-US" altLang="en-US" sz="2800">
                <a:latin typeface="Arial" panose="020B0604020202020204" pitchFamily="34" charset="0"/>
              </a:rPr>
              <a:t>(9491</a:t>
            </a:r>
            <a:r>
              <a:rPr lang="en-US" altLang="en-US" sz="2800"/>
              <a:t> </a:t>
            </a:r>
            <a:r>
              <a:rPr lang="en-US" altLang="en-US" sz="2800">
                <a:latin typeface="Arial" panose="020B0604020202020204" pitchFamily="34" charset="0"/>
              </a:rPr>
              <a:t>Mtoe)</a:t>
            </a:r>
            <a:endParaRPr lang="en-US" altLang="en-US" sz="3600">
              <a:latin typeface="Arial" panose="020B0604020202020204" pitchFamily="34" charset="0"/>
            </a:endParaRPr>
          </a:p>
        </p:txBody>
      </p:sp>
      <p:graphicFrame>
        <p:nvGraphicFramePr>
          <p:cNvPr id="86019" name="Object 3">
            <a:extLst>
              <a:ext uri="{FF2B5EF4-FFF2-40B4-BE49-F238E27FC236}">
                <a16:creationId xmlns:a16="http://schemas.microsoft.com/office/drawing/2014/main" id="{4BAF66B9-4F1E-CB5E-C5FE-4E7FD91DA8D9}"/>
              </a:ext>
            </a:extLst>
          </p:cNvPr>
          <p:cNvGraphicFramePr>
            <a:graphicFrameLocks noChangeAspect="1"/>
          </p:cNvGraphicFramePr>
          <p:nvPr/>
        </p:nvGraphicFramePr>
        <p:xfrm>
          <a:off x="3124200" y="1600200"/>
          <a:ext cx="6362700" cy="4267200"/>
        </p:xfrm>
        <a:graphic>
          <a:graphicData uri="http://schemas.openxmlformats.org/presentationml/2006/ole">
            <mc:AlternateContent xmlns:mc="http://schemas.openxmlformats.org/markup-compatibility/2006">
              <mc:Choice xmlns:v="urn:schemas-microsoft-com:vml" Requires="v">
                <p:oleObj name="Image" r:id="rId3" imgW="3583480" imgH="2554183" progId="Photoshop.Image.6">
                  <p:embed/>
                </p:oleObj>
              </mc:Choice>
              <mc:Fallback>
                <p:oleObj name="Image" r:id="rId3" imgW="3583480" imgH="2554183" progId="Photoshop.Image.6">
                  <p:embed/>
                  <p:pic>
                    <p:nvPicPr>
                      <p:cNvPr id="86019" name="Object 3">
                        <a:extLst>
                          <a:ext uri="{FF2B5EF4-FFF2-40B4-BE49-F238E27FC236}">
                            <a16:creationId xmlns:a16="http://schemas.microsoft.com/office/drawing/2014/main" id="{4BAF66B9-4F1E-CB5E-C5FE-4E7FD91DA8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600200"/>
                        <a:ext cx="63627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6020" name="Text Box 4">
            <a:extLst>
              <a:ext uri="{FF2B5EF4-FFF2-40B4-BE49-F238E27FC236}">
                <a16:creationId xmlns:a16="http://schemas.microsoft.com/office/drawing/2014/main" id="{5258ABAD-EFFD-2233-66C3-79407242000E}"/>
              </a:ext>
            </a:extLst>
          </p:cNvPr>
          <p:cNvSpPr txBox="1">
            <a:spLocks noChangeArrowheads="1"/>
          </p:cNvSpPr>
          <p:nvPr/>
        </p:nvSpPr>
        <p:spPr bwMode="auto">
          <a:xfrm>
            <a:off x="2743201" y="5867400"/>
            <a:ext cx="508761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**Other includes geothermal, solar, wind, heat, etc. </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Tasks for the Olympiad 2023</Template>
  <TotalTime>1035</TotalTime>
  <Words>1738</Words>
  <Application>Microsoft Office PowerPoint</Application>
  <PresentationFormat>Широкоэкранный</PresentationFormat>
  <Paragraphs>107</Paragraphs>
  <Slides>12</Slides>
  <Notes>11</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2</vt:i4>
      </vt:variant>
      <vt:variant>
        <vt:lpstr>Заголовки слайдов</vt:lpstr>
      </vt:variant>
      <vt:variant>
        <vt:i4>12</vt:i4>
      </vt:variant>
    </vt:vector>
  </HeadingPairs>
  <TitlesOfParts>
    <vt:vector size="20" baseType="lpstr">
      <vt:lpstr>AGaramond-Regular</vt:lpstr>
      <vt:lpstr>Arial</vt:lpstr>
      <vt:lpstr>Calibri</vt:lpstr>
      <vt:lpstr>Calibri Light</vt:lpstr>
      <vt:lpstr>Futura-ExtraBold</vt:lpstr>
      <vt:lpstr>Тема Office</vt:lpstr>
      <vt:lpstr>Adobe Photoshop Image</vt:lpstr>
      <vt:lpstr>Microsoft Word Document</vt:lpstr>
      <vt:lpstr>Energy resources and the trajectory of their development</vt:lpstr>
      <vt:lpstr>Non-Renewable Energy Sources</vt:lpstr>
      <vt:lpstr>Renewable Energy Sources</vt:lpstr>
      <vt:lpstr>Peak Production of Petroleum in US</vt:lpstr>
      <vt:lpstr>Projected World Peak Production of Petroleum</vt:lpstr>
      <vt:lpstr>Презентация PowerPoint</vt:lpstr>
      <vt:lpstr>1999 Regional Shares of Crude Oil Production  (3445 Mt) </vt:lpstr>
      <vt:lpstr>Презентация PowerPoint</vt:lpstr>
      <vt:lpstr>World Total Primary Energy Supply in 1998  (9491 Mtoe)</vt:lpstr>
      <vt:lpstr>World Energy Consumption</vt:lpstr>
      <vt:lpstr>World Energy Consumption</vt:lpstr>
      <vt:lpstr>World Total Energy Consumption 1990 -2020 (Quadrillion Btu)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Jdfv dn    mdv</dc:title>
  <dc:creator>Csavdari Alexandra</dc:creator>
  <cp:lastModifiedBy>Olzhas Kaupbay</cp:lastModifiedBy>
  <cp:revision>95</cp:revision>
  <dcterms:created xsi:type="dcterms:W3CDTF">2019-08-21T09:38:45Z</dcterms:created>
  <dcterms:modified xsi:type="dcterms:W3CDTF">2023-11-08T10:51:37Z</dcterms:modified>
</cp:coreProperties>
</file>